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style1.xml" ContentType="application/vnd.ms-office.chartstyle+xml"/>
  <Override PartName="/ppt/charts/colors1.xml" ContentType="application/vnd.ms-office.chartcolorstyle+xml"/>
  <Override PartName="/ppt/charts/chart8.xml" ContentType="application/vnd.openxmlformats-officedocument.drawingml.chart+xml"/>
  <Override PartName="/ppt/notesSlides/notesSlide1.xml" ContentType="application/vnd.openxmlformats-officedocument.presentationml.notesSlide+xml"/>
  <Override PartName="/ppt/charts/chart9.xml" ContentType="application/vnd.openxmlformats-officedocument.drawingml.chart+xml"/>
  <Override PartName="/ppt/charts/style2.xml" ContentType="application/vnd.ms-office.chartstyle+xml"/>
  <Override PartName="/ppt/charts/colors2.xml" ContentType="application/vnd.ms-office.chartcolorstyle+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style3.xml" ContentType="application/vnd.ms-office.chartstyle+xml"/>
  <Override PartName="/ppt/charts/colors3.xml" ContentType="application/vnd.ms-office.chartcolorstyle+xml"/>
  <Override PartName="/ppt/charts/chart16.xml" ContentType="application/vnd.openxmlformats-officedocument.drawingml.chart+xml"/>
  <Override PartName="/ppt/charts/chart17.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8.xml" ContentType="application/vnd.openxmlformats-officedocument.drawingml.chart+xml"/>
  <Override PartName="/ppt/charts/style5.xml" ContentType="application/vnd.ms-office.chartstyle+xml"/>
  <Override PartName="/ppt/charts/colors5.xml" ContentType="application/vnd.ms-office.chartcolorstyle+xml"/>
  <Override PartName="/ppt/charts/chart19.xml" ContentType="application/vnd.openxmlformats-officedocument.drawingml.chart+xml"/>
  <Override PartName="/ppt/charts/style6.xml" ContentType="application/vnd.ms-office.chartstyle+xml"/>
  <Override PartName="/ppt/charts/colors6.xml" ContentType="application/vnd.ms-office.chartcolorstyle+xml"/>
  <Override PartName="/ppt/charts/chart20.xml" ContentType="application/vnd.openxmlformats-officedocument.drawingml.chart+xml"/>
  <Override PartName="/ppt/charts/chart21.xml" ContentType="application/vnd.openxmlformats-officedocument.drawingml.chart+xml"/>
  <Override PartName="/ppt/charts/style7.xml" ContentType="application/vnd.ms-office.chartstyle+xml"/>
  <Override PartName="/ppt/charts/colors7.xml" ContentType="application/vnd.ms-office.chartcolorstyle+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400" r:id="rId2"/>
    <p:sldId id="276" r:id="rId3"/>
    <p:sldId id="303" r:id="rId4"/>
    <p:sldId id="307" r:id="rId5"/>
    <p:sldId id="308" r:id="rId6"/>
    <p:sldId id="277" r:id="rId7"/>
    <p:sldId id="286" r:id="rId8"/>
    <p:sldId id="281" r:id="rId9"/>
    <p:sldId id="287" r:id="rId10"/>
    <p:sldId id="304" r:id="rId11"/>
    <p:sldId id="283" r:id="rId12"/>
    <p:sldId id="305" r:id="rId13"/>
    <p:sldId id="288" r:id="rId14"/>
    <p:sldId id="290" r:id="rId15"/>
    <p:sldId id="354" r:id="rId16"/>
    <p:sldId id="357" r:id="rId17"/>
    <p:sldId id="291" r:id="rId18"/>
    <p:sldId id="360" r:id="rId19"/>
    <p:sldId id="292" r:id="rId20"/>
    <p:sldId id="293" r:id="rId21"/>
    <p:sldId id="365" r:id="rId22"/>
    <p:sldId id="363" r:id="rId23"/>
    <p:sldId id="364" r:id="rId24"/>
    <p:sldId id="387" r:id="rId25"/>
    <p:sldId id="294" r:id="rId26"/>
    <p:sldId id="367" r:id="rId27"/>
    <p:sldId id="368" r:id="rId28"/>
    <p:sldId id="386" r:id="rId29"/>
    <p:sldId id="326" r:id="rId30"/>
    <p:sldId id="327" r:id="rId31"/>
    <p:sldId id="328" r:id="rId32"/>
    <p:sldId id="329" r:id="rId33"/>
    <p:sldId id="333" r:id="rId34"/>
    <p:sldId id="373" r:id="rId35"/>
    <p:sldId id="374" r:id="rId36"/>
    <p:sldId id="334" r:id="rId37"/>
    <p:sldId id="375" r:id="rId38"/>
    <p:sldId id="336" r:id="rId39"/>
    <p:sldId id="338" r:id="rId40"/>
    <p:sldId id="339" r:id="rId41"/>
    <p:sldId id="398" r:id="rId42"/>
    <p:sldId id="330" r:id="rId43"/>
    <p:sldId id="341" r:id="rId44"/>
    <p:sldId id="378" r:id="rId45"/>
    <p:sldId id="345" r:id="rId46"/>
    <p:sldId id="342" r:id="rId47"/>
    <p:sldId id="343" r:id="rId48"/>
    <p:sldId id="380" r:id="rId49"/>
    <p:sldId id="346" r:id="rId50"/>
    <p:sldId id="381" r:id="rId51"/>
    <p:sldId id="393" r:id="rId52"/>
    <p:sldId id="350" r:id="rId53"/>
    <p:sldId id="347" r:id="rId54"/>
    <p:sldId id="383" r:id="rId55"/>
    <p:sldId id="351" r:id="rId56"/>
    <p:sldId id="392" r:id="rId57"/>
    <p:sldId id="352" r:id="rId58"/>
    <p:sldId id="401" r:id="rId59"/>
    <p:sldId id="313" r:id="rId60"/>
    <p:sldId id="285" r:id="rId61"/>
    <p:sldId id="306" r:id="rId62"/>
    <p:sldId id="300" r:id="rId63"/>
    <p:sldId id="395" r:id="rId64"/>
    <p:sldId id="396"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71" autoAdjust="0"/>
    <p:restoredTop sz="94660"/>
  </p:normalViewPr>
  <p:slideViewPr>
    <p:cSldViewPr snapToGrid="0">
      <p:cViewPr varScale="1">
        <p:scale>
          <a:sx n="93" d="100"/>
          <a:sy n="93" d="100"/>
        </p:scale>
        <p:origin x="466" y="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16.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7.xml.rels><?xml version="1.0" encoding="UTF-8" standalone="yes"?>
<Relationships xmlns="http://schemas.openxmlformats.org/package/2006/relationships"><Relationship Id="rId3" Type="http://schemas.openxmlformats.org/officeDocument/2006/relationships/oleObject" Target="file:///E:\Documents\pesticide%20project\excel\New%20Microsoft%20Excel%20Worksheet.xlsx" TargetMode="External"/><Relationship Id="rId2" Type="http://schemas.microsoft.com/office/2011/relationships/chartColorStyle" Target="colors4.xml"/><Relationship Id="rId1" Type="http://schemas.microsoft.com/office/2011/relationships/chartStyle" Target="style4.xml"/></Relationships>
</file>

<file path=ppt/charts/_rels/chart18.xml.rels><?xml version="1.0" encoding="UTF-8" standalone="yes"?>
<Relationships xmlns="http://schemas.openxmlformats.org/package/2006/relationships"><Relationship Id="rId3" Type="http://schemas.openxmlformats.org/officeDocument/2006/relationships/oleObject" Target="file:///E:\Documents\pesticide%20project\excel\New%20Microsoft%20Excel%20Worksheet.xlsx" TargetMode="External"/><Relationship Id="rId2" Type="http://schemas.microsoft.com/office/2011/relationships/chartColorStyle" Target="colors5.xml"/><Relationship Id="rId1" Type="http://schemas.microsoft.com/office/2011/relationships/chartStyle" Target="style5.xml"/></Relationships>
</file>

<file path=ppt/charts/_rels/chart19.xml.rels><?xml version="1.0" encoding="UTF-8" standalone="yes"?>
<Relationships xmlns="http://schemas.openxmlformats.org/package/2006/relationships"><Relationship Id="rId3" Type="http://schemas.openxmlformats.org/officeDocument/2006/relationships/oleObject" Target="file:///E:\Documents\pesticide%20project\excel\New%20Microsoft%20Excel%20Worksheet.xlsx" TargetMode="External"/><Relationship Id="rId2" Type="http://schemas.microsoft.com/office/2011/relationships/chartColorStyle" Target="colors6.xml"/><Relationship Id="rId1" Type="http://schemas.microsoft.com/office/2011/relationships/chartStyle" Target="style6.xml"/></Relationships>
</file>

<file path=ppt/charts/_rels/chart2.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21.xml.rels><?xml version="1.0" encoding="UTF-8" standalone="yes"?>
<Relationships xmlns="http://schemas.openxmlformats.org/package/2006/relationships"><Relationship Id="rId3" Type="http://schemas.openxmlformats.org/officeDocument/2006/relationships/oleObject" Target="file:///E:\Documents\pesticide%20project\excel\New%20Microsoft%20Excel%20Worksheet.xlsx" TargetMode="External"/><Relationship Id="rId2" Type="http://schemas.microsoft.com/office/2011/relationships/chartColorStyle" Target="colors7.xml"/><Relationship Id="rId1" Type="http://schemas.microsoft.com/office/2011/relationships/chartStyle" Target="style7.xml"/></Relationships>
</file>

<file path=ppt/charts/_rels/chart22.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Documents\pesticide%20project\excel\New%20Microsoft%20Excel%20Worksheet.xlsx" TargetMode="External"/></Relationships>
</file>

<file path=ppt/charts/_rels/chart7.xml.rels><?xml version="1.0" encoding="UTF-8" standalone="yes"?>
<Relationships xmlns="http://schemas.openxmlformats.org/package/2006/relationships"><Relationship Id="rId3" Type="http://schemas.openxmlformats.org/officeDocument/2006/relationships/oleObject" Target="file:///E:\Documents\pesticide%20project\excel\New%20Microsoft%20Excel%20Worksheet.xlsx" TargetMode="External"/><Relationship Id="rId2" Type="http://schemas.microsoft.com/office/2011/relationships/chartColorStyle" Target="colors1.xml"/><Relationship Id="rId1" Type="http://schemas.microsoft.com/office/2011/relationships/chartStyle" Target="style1.xml"/></Relationships>
</file>

<file path=ppt/charts/_rels/chart8.xml.rels><?xml version="1.0" encoding="UTF-8" standalone="yes"?>
<Relationships xmlns="http://schemas.openxmlformats.org/package/2006/relationships"><Relationship Id="rId1" Type="http://schemas.openxmlformats.org/officeDocument/2006/relationships/oleObject" Target="file:///D:\Documents\pesticide%20project\3.%20Assessment%20On%20Knowledge%20&amp;%20Perception%20Regarding%20Health%20Risks%20Of%20Pesticide%20use%20Among%20Farmers.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E:\Documents\pesticide%20project\excel\New%20Microsoft%20Excel%20Worksheet.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932089569884845"/>
          <c:y val="0.13432529928538772"/>
          <c:w val="0.61881586310720171"/>
          <c:h val="0.85816896285715927"/>
        </c:manualLayout>
      </c:layout>
      <c:pieChart>
        <c:varyColors val="1"/>
        <c:ser>
          <c:idx val="0"/>
          <c:order val="0"/>
          <c:tx>
            <c:strRef>
              <c:f>Sheet1!$B$1</c:f>
              <c:strCache>
                <c:ptCount val="1"/>
                <c:pt idx="0">
                  <c:v>Percentage (%)</c:v>
                </c:pt>
              </c:strCache>
            </c:strRef>
          </c:tx>
          <c:spPr>
            <a:pattFill prst="pct5">
              <a:fgClr>
                <a:schemeClr val="tx1"/>
              </a:fgClr>
              <a:bgClr>
                <a:schemeClr val="bg1"/>
              </a:bgClr>
            </a:pattFill>
          </c:spPr>
          <c:dPt>
            <c:idx val="0"/>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1-14FB-4069-A9CD-A4E757C6C086}"/>
              </c:ext>
            </c:extLst>
          </c:dPt>
          <c:dPt>
            <c:idx val="1"/>
            <c:bubble3D val="0"/>
            <c:spPr>
              <a:solidFill>
                <a:schemeClr val="tx1"/>
              </a:solidFill>
              <a:ln w="19050">
                <a:solidFill>
                  <a:schemeClr val="lt1"/>
                </a:solidFill>
              </a:ln>
              <a:effectLst/>
            </c:spPr>
            <c:extLst>
              <c:ext xmlns:c16="http://schemas.microsoft.com/office/drawing/2014/chart" uri="{C3380CC4-5D6E-409C-BE32-E72D297353CC}">
                <c16:uniqueId val="{00000003-14FB-4069-A9CD-A4E757C6C086}"/>
              </c:ext>
            </c:extLst>
          </c:dPt>
          <c:dLbls>
            <c:dLbl>
              <c:idx val="0"/>
              <c:tx>
                <c:rich>
                  <a:bodyPr/>
                  <a:lstStyle/>
                  <a:p>
                    <a:r>
                      <a:rPr lang="en-US"/>
                      <a:t>14.6%</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14FB-4069-A9CD-A4E757C6C086}"/>
                </c:ext>
              </c:extLst>
            </c:dLbl>
            <c:dLbl>
              <c:idx val="1"/>
              <c:layout>
                <c:manualLayout>
                  <c:x val="0.11474387576552969"/>
                  <c:y val="-0.12122666958296879"/>
                </c:manualLayout>
              </c:layout>
              <c:tx>
                <c:rich>
                  <a:bodyPr/>
                  <a:lstStyle/>
                  <a:p>
                    <a:r>
                      <a:rPr lang="en-US" dirty="0">
                        <a:latin typeface="Times New Roman" panose="02020603050405020304" pitchFamily="18" charset="0"/>
                        <a:cs typeface="Times New Roman" panose="02020603050405020304" pitchFamily="18" charset="0"/>
                      </a:rPr>
                      <a:t>85.4</a:t>
                    </a:r>
                    <a:r>
                      <a:rPr lang="en-US" dirty="0"/>
                      <a:t>%</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14FB-4069-A9CD-A4E757C6C086}"/>
                </c:ext>
              </c:extLst>
            </c:dLbl>
            <c:spPr>
              <a:solidFill>
                <a:schemeClr val="bg1"/>
              </a:solidFill>
              <a:ln>
                <a:noFill/>
              </a:ln>
              <a:effectLst/>
            </c:spPr>
            <c:txPr>
              <a:bodyPr rot="0" vert="horz"/>
              <a:lstStyle/>
              <a:p>
                <a:pPr>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English</c:v>
                </c:pt>
                <c:pt idx="1">
                  <c:v>Tamil</c:v>
                </c:pt>
              </c:strCache>
            </c:strRef>
          </c:cat>
          <c:val>
            <c:numRef>
              <c:f>Sheet1!$B$2:$B$3</c:f>
              <c:numCache>
                <c:formatCode>0.00%</c:formatCode>
                <c:ptCount val="2"/>
                <c:pt idx="0">
                  <c:v>0.14500000000000021</c:v>
                </c:pt>
                <c:pt idx="1">
                  <c:v>0.85400000000000065</c:v>
                </c:pt>
              </c:numCache>
            </c:numRef>
          </c:val>
          <c:extLst>
            <c:ext xmlns:c16="http://schemas.microsoft.com/office/drawing/2014/chart" uri="{C3380CC4-5D6E-409C-BE32-E72D297353CC}">
              <c16:uniqueId val="{00000004-14FB-4069-A9CD-A4E757C6C086}"/>
            </c:ext>
          </c:extLst>
        </c:ser>
        <c:dLbls>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vert="horz"/>
        <a:lstStyle/>
        <a:p>
          <a:pPr>
            <a:defRPr sz="1400"/>
          </a:pPr>
          <a:endParaRPr lang="en-US"/>
        </a:p>
      </c:txPr>
    </c:legend>
    <c:plotVisOnly val="1"/>
    <c:dispBlanksAs val="zero"/>
    <c:showDLblsOverMax val="0"/>
  </c:chart>
  <c:spPr>
    <a:solidFill>
      <a:schemeClr val="bg1"/>
    </a:solidFill>
    <a:ln w="9525" cap="flat" cmpd="sng" algn="ctr">
      <a:noFill/>
      <a:round/>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385771082830829"/>
          <c:y val="9.8870158718160475E-2"/>
          <c:w val="0.81627388222144537"/>
          <c:h val="0.72274595177721424"/>
        </c:manualLayout>
      </c:layout>
      <c:barChart>
        <c:barDir val="col"/>
        <c:grouping val="clustered"/>
        <c:varyColors val="0"/>
        <c:ser>
          <c:idx val="0"/>
          <c:order val="0"/>
          <c:tx>
            <c:strRef>
              <c:f>Sheet1!$B$15</c:f>
              <c:strCache>
                <c:ptCount val="1"/>
                <c:pt idx="0">
                  <c:v>Number Of Participants (N=412)</c:v>
                </c:pt>
              </c:strCache>
            </c:strRef>
          </c:tx>
          <c:spPr>
            <a:solidFill>
              <a:schemeClr val="tx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ln>
                      <a:noFill/>
                    </a:ln>
                    <a:solidFill>
                      <a:schemeClr val="tx1"/>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Sheet1!$A$16:$A$19</c:f>
              <c:strCache>
                <c:ptCount val="4"/>
                <c:pt idx="0">
                  <c:v>Retailers</c:v>
                </c:pt>
                <c:pt idx="1">
                  <c:v>Co-Farmers</c:v>
                </c:pt>
                <c:pt idx="2">
                  <c:v>Consultancies</c:v>
                </c:pt>
                <c:pt idx="3">
                  <c:v>Government </c:v>
                </c:pt>
              </c:strCache>
            </c:strRef>
          </c:cat>
          <c:val>
            <c:numRef>
              <c:f>Sheet1!$B$16:$B$19</c:f>
              <c:numCache>
                <c:formatCode>General</c:formatCode>
                <c:ptCount val="4"/>
                <c:pt idx="0">
                  <c:v>135</c:v>
                </c:pt>
                <c:pt idx="1">
                  <c:v>179</c:v>
                </c:pt>
                <c:pt idx="2">
                  <c:v>52</c:v>
                </c:pt>
                <c:pt idx="3">
                  <c:v>46</c:v>
                </c:pt>
              </c:numCache>
            </c:numRef>
          </c:val>
          <c:extLst>
            <c:ext xmlns:c16="http://schemas.microsoft.com/office/drawing/2014/chart" uri="{C3380CC4-5D6E-409C-BE32-E72D297353CC}">
              <c16:uniqueId val="{00000000-85BD-493F-B2E5-D4754A67476D}"/>
            </c:ext>
          </c:extLst>
        </c:ser>
        <c:dLbls>
          <c:showLegendKey val="0"/>
          <c:showVal val="1"/>
          <c:showCatName val="0"/>
          <c:showSerName val="0"/>
          <c:showPercent val="0"/>
          <c:showBubbleSize val="0"/>
        </c:dLbls>
        <c:gapWidth val="219"/>
        <c:overlap val="-27"/>
        <c:axId val="75681792"/>
        <c:axId val="75683712"/>
      </c:barChart>
      <c:catAx>
        <c:axId val="75681792"/>
        <c:scaling>
          <c:orientation val="minMax"/>
        </c:scaling>
        <c:delete val="0"/>
        <c:axPos val="b"/>
        <c:title>
          <c:tx>
            <c:rich>
              <a:bodyPr rot="0" spcFirstLastPara="1" vertOverflow="ellipsis" vert="horz" wrap="square" anchor="ctr" anchorCtr="1"/>
              <a:lstStyle/>
              <a:p>
                <a:pPr>
                  <a:defRPr sz="1600" b="0" i="0" u="none" strike="noStrike" kern="1200" baseline="0">
                    <a:ln>
                      <a:noFill/>
                    </a:ln>
                    <a:solidFill>
                      <a:schemeClr val="tx1"/>
                    </a:solidFill>
                    <a:latin typeface="Times New Roman" panose="02020603050405020304" pitchFamily="18" charset="0"/>
                    <a:ea typeface="+mn-ea"/>
                    <a:cs typeface="Times New Roman" panose="02020603050405020304" pitchFamily="18" charset="0"/>
                  </a:defRPr>
                </a:pPr>
                <a:r>
                  <a:rPr lang="en-IN" sz="1600"/>
                  <a:t>Gathering Information About Pesticides</a:t>
                </a:r>
              </a:p>
            </c:rich>
          </c:tx>
          <c:overlay val="0"/>
          <c:spPr>
            <a:noFill/>
            <a:ln>
              <a:noFill/>
            </a:ln>
            <a:effectLst/>
          </c:sp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ln>
                  <a:noFill/>
                </a:ln>
                <a:solidFill>
                  <a:schemeClr val="tx1"/>
                </a:solidFill>
                <a:latin typeface="Times New Roman" panose="02020603050405020304" pitchFamily="18" charset="0"/>
                <a:ea typeface="+mn-ea"/>
                <a:cs typeface="Times New Roman" panose="02020603050405020304" pitchFamily="18" charset="0"/>
              </a:defRPr>
            </a:pPr>
            <a:endParaRPr lang="en-US"/>
          </a:p>
        </c:txPr>
        <c:crossAx val="75683712"/>
        <c:crosses val="autoZero"/>
        <c:auto val="1"/>
        <c:lblAlgn val="ctr"/>
        <c:lblOffset val="100"/>
        <c:noMultiLvlLbl val="0"/>
      </c:catAx>
      <c:valAx>
        <c:axId val="75683712"/>
        <c:scaling>
          <c:orientation val="minMax"/>
        </c:scaling>
        <c:delete val="0"/>
        <c:axPos val="l"/>
        <c:title>
          <c:tx>
            <c:rich>
              <a:bodyPr rot="-5400000" spcFirstLastPara="1" vertOverflow="ellipsis" vert="horz" wrap="square" anchor="ctr" anchorCtr="1"/>
              <a:lstStyle/>
              <a:p>
                <a:pPr>
                  <a:defRPr sz="1600" b="0" i="0" u="none" strike="noStrike" kern="1200" baseline="0">
                    <a:ln>
                      <a:noFill/>
                    </a:ln>
                    <a:solidFill>
                      <a:schemeClr val="tx1"/>
                    </a:solidFill>
                    <a:latin typeface="Times New Roman" panose="02020603050405020304" pitchFamily="18" charset="0"/>
                    <a:ea typeface="+mn-ea"/>
                    <a:cs typeface="Times New Roman" panose="02020603050405020304" pitchFamily="18" charset="0"/>
                  </a:defRPr>
                </a:pPr>
                <a:r>
                  <a:rPr lang="en-IN" sz="1600"/>
                  <a:t>Number of Participants (N=412)</a:t>
                </a:r>
              </a:p>
            </c:rich>
          </c:tx>
          <c:layout>
            <c:manualLayout>
              <c:xMode val="edge"/>
              <c:yMode val="edge"/>
              <c:x val="1.710687318020471E-2"/>
              <c:y val="0.1090827166261783"/>
            </c:manualLayout>
          </c:layout>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ln>
                  <a:noFill/>
                </a:ln>
                <a:solidFill>
                  <a:schemeClr val="tx1"/>
                </a:solidFill>
                <a:latin typeface="Times New Roman" panose="02020603050405020304" pitchFamily="18" charset="0"/>
                <a:ea typeface="+mn-ea"/>
                <a:cs typeface="Times New Roman" panose="02020603050405020304" pitchFamily="18" charset="0"/>
              </a:defRPr>
            </a:pPr>
            <a:endParaRPr lang="en-US"/>
          </a:p>
        </c:txPr>
        <c:crossAx val="7568179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ln>
            <a:noFill/>
          </a:ln>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817883008271582"/>
          <c:y val="0.12984933152198092"/>
          <c:w val="0.54022739777699413"/>
          <c:h val="0.77923628910006126"/>
        </c:manualLayout>
      </c:layout>
      <c:pieChart>
        <c:varyColors val="1"/>
        <c:ser>
          <c:idx val="0"/>
          <c:order val="0"/>
          <c:tx>
            <c:strRef>
              <c:f>Sheet1!$B$21</c:f>
              <c:strCache>
                <c:ptCount val="1"/>
                <c:pt idx="0">
                  <c:v>Percentage (%)</c:v>
                </c:pt>
              </c:strCache>
            </c:strRef>
          </c:tx>
          <c:dPt>
            <c:idx val="0"/>
            <c:bubble3D val="0"/>
            <c:spPr>
              <a:pattFill prst="wdDnDiag">
                <a:fgClr>
                  <a:schemeClr val="bg1"/>
                </a:fgClr>
                <a:bgClr>
                  <a:schemeClr val="tx1"/>
                </a:bgClr>
              </a:pattFill>
              <a:ln w="19050">
                <a:solidFill>
                  <a:schemeClr val="lt1"/>
                </a:solidFill>
              </a:ln>
              <a:effectLst/>
            </c:spPr>
            <c:extLst>
              <c:ext xmlns:c16="http://schemas.microsoft.com/office/drawing/2014/chart" uri="{C3380CC4-5D6E-409C-BE32-E72D297353CC}">
                <c16:uniqueId val="{00000001-7CEB-4A55-A60D-1C6C319851E0}"/>
              </c:ext>
            </c:extLst>
          </c:dPt>
          <c:dPt>
            <c:idx val="1"/>
            <c:bubble3D val="0"/>
            <c:spPr>
              <a:solidFill>
                <a:schemeClr val="tx1"/>
              </a:solidFill>
              <a:ln w="19050">
                <a:solidFill>
                  <a:schemeClr val="lt1"/>
                </a:solidFill>
              </a:ln>
              <a:effectLst/>
            </c:spPr>
            <c:extLst>
              <c:ext xmlns:c16="http://schemas.microsoft.com/office/drawing/2014/chart" uri="{C3380CC4-5D6E-409C-BE32-E72D297353CC}">
                <c16:uniqueId val="{00000003-7CEB-4A55-A60D-1C6C319851E0}"/>
              </c:ext>
            </c:extLst>
          </c:dPt>
          <c:dLbls>
            <c:dLbl>
              <c:idx val="0"/>
              <c:tx>
                <c:rich>
                  <a:bodyPr/>
                  <a:lstStyle/>
                  <a:p>
                    <a:r>
                      <a:rPr lang="en-US"/>
                      <a:t>23.7%</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7CEB-4A55-A60D-1C6C319851E0}"/>
                </c:ext>
              </c:extLst>
            </c:dLbl>
            <c:dLbl>
              <c:idx val="1"/>
              <c:tx>
                <c:rich>
                  <a:bodyPr/>
                  <a:lstStyle/>
                  <a:p>
                    <a:r>
                      <a:rPr lang="en-US"/>
                      <a:t>76.3%</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7CEB-4A55-A60D-1C6C319851E0}"/>
                </c:ext>
              </c:extLst>
            </c:dLbl>
            <c:spPr>
              <a:solidFill>
                <a:schemeClr val="bg1"/>
              </a:solidFill>
              <a:ln>
                <a:noFill/>
              </a:ln>
              <a:effectLst/>
            </c:spPr>
            <c:txPr>
              <a:bodyPr rot="0" vert="horz"/>
              <a:lstStyle/>
              <a:p>
                <a:pPr>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Sheet1!$A$22:$A$23</c:f>
              <c:strCache>
                <c:ptCount val="2"/>
                <c:pt idx="0">
                  <c:v> Yes </c:v>
                </c:pt>
                <c:pt idx="1">
                  <c:v>No </c:v>
                </c:pt>
              </c:strCache>
            </c:strRef>
          </c:cat>
          <c:val>
            <c:numRef>
              <c:f>Sheet1!$B$22:$B$23</c:f>
              <c:numCache>
                <c:formatCode>0.00%</c:formatCode>
                <c:ptCount val="2"/>
                <c:pt idx="0">
                  <c:v>0.23700000000000004</c:v>
                </c:pt>
                <c:pt idx="1">
                  <c:v>0.76200000000000079</c:v>
                </c:pt>
              </c:numCache>
            </c:numRef>
          </c:val>
          <c:extLst>
            <c:ext xmlns:c16="http://schemas.microsoft.com/office/drawing/2014/chart" uri="{C3380CC4-5D6E-409C-BE32-E72D297353CC}">
              <c16:uniqueId val="{00000004-7CEB-4A55-A60D-1C6C319851E0}"/>
            </c:ext>
          </c:extLst>
        </c:ser>
        <c:dLbls>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vert="horz"/>
        <a:lstStyle/>
        <a:p>
          <a:pPr>
            <a:defRPr sz="1400"/>
          </a:pPr>
          <a:endParaRPr lang="en-US"/>
        </a:p>
      </c:txPr>
    </c:legend>
    <c:plotVisOnly val="1"/>
    <c:dispBlanksAs val="zero"/>
    <c:showDLblsOverMax val="0"/>
  </c:chart>
  <c:spPr>
    <a:solidFill>
      <a:schemeClr val="bg1"/>
    </a:solidFill>
    <a:ln w="9525" cap="flat" cmpd="sng" algn="ctr">
      <a:noFill/>
      <a:round/>
    </a:ln>
    <a:effectLst/>
  </c:spPr>
  <c:txPr>
    <a:bodyPr/>
    <a:lstStyle/>
    <a:p>
      <a:pPr>
        <a:defRPr sz="12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819061689322194"/>
          <c:y val="3.7119163982834477E-2"/>
          <c:w val="0.86956910049439651"/>
          <c:h val="0.79080800079941982"/>
        </c:manualLayout>
      </c:layout>
      <c:barChart>
        <c:barDir val="col"/>
        <c:grouping val="clustered"/>
        <c:varyColors val="0"/>
        <c:ser>
          <c:idx val="0"/>
          <c:order val="0"/>
          <c:tx>
            <c:strRef>
              <c:f>Sheet1!$B$25</c:f>
              <c:strCache>
                <c:ptCount val="1"/>
                <c:pt idx="0">
                  <c:v>Number Of Participants (N=314)</c:v>
                </c:pt>
              </c:strCache>
            </c:strRef>
          </c:tx>
          <c:spPr>
            <a:solidFill>
              <a:schemeClr val="tx1"/>
            </a:solidFill>
            <a:ln>
              <a:noFill/>
            </a:ln>
            <a:effectLst/>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Sheet1!$A$26:$A$30</c:f>
              <c:strCache>
                <c:ptCount val="5"/>
                <c:pt idx="0">
                  <c:v>Small letters</c:v>
                </c:pt>
                <c:pt idx="1">
                  <c:v>Don’t know to read </c:v>
                </c:pt>
                <c:pt idx="2">
                  <c:v>Unknown language</c:v>
                </c:pt>
                <c:pt idx="3">
                  <c:v>No time to read</c:v>
                </c:pt>
                <c:pt idx="4">
                  <c:v>Not interested to read</c:v>
                </c:pt>
              </c:strCache>
            </c:strRef>
          </c:cat>
          <c:val>
            <c:numRef>
              <c:f>Sheet1!$B$26:$B$30</c:f>
              <c:numCache>
                <c:formatCode>General</c:formatCode>
                <c:ptCount val="5"/>
                <c:pt idx="0">
                  <c:v>124</c:v>
                </c:pt>
                <c:pt idx="1">
                  <c:v>28</c:v>
                </c:pt>
                <c:pt idx="2">
                  <c:v>27</c:v>
                </c:pt>
                <c:pt idx="3">
                  <c:v>57</c:v>
                </c:pt>
                <c:pt idx="4">
                  <c:v>78</c:v>
                </c:pt>
              </c:numCache>
            </c:numRef>
          </c:val>
          <c:extLst>
            <c:ext xmlns:c16="http://schemas.microsoft.com/office/drawing/2014/chart" uri="{C3380CC4-5D6E-409C-BE32-E72D297353CC}">
              <c16:uniqueId val="{00000000-BD66-4D5C-BC14-135D371E89BA}"/>
            </c:ext>
          </c:extLst>
        </c:ser>
        <c:dLbls>
          <c:showLegendKey val="0"/>
          <c:showVal val="1"/>
          <c:showCatName val="0"/>
          <c:showSerName val="0"/>
          <c:showPercent val="0"/>
          <c:showBubbleSize val="0"/>
        </c:dLbls>
        <c:gapWidth val="219"/>
        <c:overlap val="-27"/>
        <c:axId val="77207808"/>
        <c:axId val="77242752"/>
      </c:barChart>
      <c:catAx>
        <c:axId val="77207808"/>
        <c:scaling>
          <c:orientation val="minMax"/>
        </c:scaling>
        <c:delete val="0"/>
        <c:axPos val="b"/>
        <c:title>
          <c:tx>
            <c:rich>
              <a:bodyPr rot="0" vert="horz"/>
              <a:lstStyle/>
              <a:p>
                <a:pPr>
                  <a:defRPr b="0"/>
                </a:pPr>
                <a:r>
                  <a:rPr lang="en-IN" b="0"/>
                  <a:t>Barriers for not reading the Instructions</a:t>
                </a:r>
              </a:p>
            </c:rich>
          </c:tx>
          <c:overlay val="0"/>
          <c:spPr>
            <a:noFill/>
            <a:ln>
              <a:noFill/>
            </a:ln>
            <a:effectLst/>
          </c:spPr>
        </c:title>
        <c:numFmt formatCode="General" sourceLinked="1"/>
        <c:majorTickMark val="none"/>
        <c:minorTickMark val="none"/>
        <c:tickLblPos val="nextTo"/>
        <c:spPr>
          <a:noFill/>
          <a:ln w="9525" cap="flat" cmpd="sng" algn="ctr">
            <a:solidFill>
              <a:schemeClr val="tx1"/>
            </a:solidFill>
            <a:round/>
          </a:ln>
          <a:effectLst/>
        </c:spPr>
        <c:txPr>
          <a:bodyPr rot="-60000000" vert="horz"/>
          <a:lstStyle/>
          <a:p>
            <a:pPr>
              <a:defRPr/>
            </a:pPr>
            <a:endParaRPr lang="en-US"/>
          </a:p>
        </c:txPr>
        <c:crossAx val="77242752"/>
        <c:crosses val="autoZero"/>
        <c:auto val="1"/>
        <c:lblAlgn val="ctr"/>
        <c:lblOffset val="100"/>
        <c:noMultiLvlLbl val="0"/>
      </c:catAx>
      <c:valAx>
        <c:axId val="77242752"/>
        <c:scaling>
          <c:orientation val="minMax"/>
        </c:scaling>
        <c:delete val="0"/>
        <c:axPos val="l"/>
        <c:title>
          <c:tx>
            <c:rich>
              <a:bodyPr rot="-5400000" vert="horz"/>
              <a:lstStyle/>
              <a:p>
                <a:pPr>
                  <a:defRPr b="0"/>
                </a:pPr>
                <a:r>
                  <a:rPr lang="en-IN" b="0"/>
                  <a:t>Number of Participants (N=314)</a:t>
                </a:r>
              </a:p>
            </c:rich>
          </c:tx>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vert="horz"/>
          <a:lstStyle/>
          <a:p>
            <a:pPr>
              <a:defRPr/>
            </a:pPr>
            <a:endParaRPr lang="en-US"/>
          </a:p>
        </c:txPr>
        <c:crossAx val="7720780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646180594799143"/>
          <c:y val="0.14041874707781835"/>
          <c:w val="0.68390726456469297"/>
          <c:h val="0.79975186609712801"/>
        </c:manualLayout>
      </c:layout>
      <c:pieChart>
        <c:varyColors val="1"/>
        <c:ser>
          <c:idx val="0"/>
          <c:order val="0"/>
          <c:tx>
            <c:strRef>
              <c:f>Sheet1!$B$32</c:f>
              <c:strCache>
                <c:ptCount val="1"/>
                <c:pt idx="0">
                  <c:v>Percentage (%)</c:v>
                </c:pt>
              </c:strCache>
            </c:strRef>
          </c:tx>
          <c:dPt>
            <c:idx val="0"/>
            <c:bubble3D val="0"/>
            <c:spPr>
              <a:pattFill prst="wdDnDiag">
                <a:fgClr>
                  <a:schemeClr val="bg1"/>
                </a:fgClr>
                <a:bgClr>
                  <a:schemeClr val="tx1"/>
                </a:bgClr>
              </a:pattFill>
              <a:ln w="19050">
                <a:solidFill>
                  <a:schemeClr val="lt1"/>
                </a:solidFill>
              </a:ln>
              <a:effectLst/>
            </c:spPr>
            <c:extLst>
              <c:ext xmlns:c16="http://schemas.microsoft.com/office/drawing/2014/chart" uri="{C3380CC4-5D6E-409C-BE32-E72D297353CC}">
                <c16:uniqueId val="{00000001-BE30-4F94-BD69-8A1C649B66D9}"/>
              </c:ext>
            </c:extLst>
          </c:dPt>
          <c:dPt>
            <c:idx val="1"/>
            <c:bubble3D val="0"/>
            <c:spPr>
              <a:solidFill>
                <a:schemeClr val="tx1"/>
              </a:solidFill>
              <a:ln w="19050">
                <a:solidFill>
                  <a:schemeClr val="lt1"/>
                </a:solidFill>
              </a:ln>
              <a:effectLst/>
            </c:spPr>
            <c:extLst>
              <c:ext xmlns:c16="http://schemas.microsoft.com/office/drawing/2014/chart" uri="{C3380CC4-5D6E-409C-BE32-E72D297353CC}">
                <c16:uniqueId val="{00000003-BE30-4F94-BD69-8A1C649B66D9}"/>
              </c:ext>
            </c:extLst>
          </c:dPt>
          <c:dLbls>
            <c:dLbl>
              <c:idx val="0"/>
              <c:tx>
                <c:rich>
                  <a:bodyPr/>
                  <a:lstStyle/>
                  <a:p>
                    <a:r>
                      <a:rPr lang="en-US"/>
                      <a:t>18.2%</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BE30-4F94-BD69-8A1C649B66D9}"/>
                </c:ext>
              </c:extLst>
            </c:dLbl>
            <c:dLbl>
              <c:idx val="1"/>
              <c:tx>
                <c:rich>
                  <a:bodyPr/>
                  <a:lstStyle/>
                  <a:p>
                    <a:r>
                      <a:rPr lang="en-US"/>
                      <a:t>81.8%</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BE30-4F94-BD69-8A1C649B66D9}"/>
                </c:ext>
              </c:extLst>
            </c:dLbl>
            <c:spPr>
              <a:solidFill>
                <a:schemeClr val="bg1"/>
              </a:solidFill>
              <a:ln>
                <a:noFill/>
              </a:ln>
              <a:effectLst/>
            </c:spPr>
            <c:txPr>
              <a:bodyPr rot="0" vert="horz"/>
              <a:lstStyle/>
              <a:p>
                <a:pPr>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Sheet1!$A$33:$A$34</c:f>
              <c:strCache>
                <c:ptCount val="2"/>
                <c:pt idx="0">
                  <c:v>Yes </c:v>
                </c:pt>
                <c:pt idx="1">
                  <c:v>No </c:v>
                </c:pt>
              </c:strCache>
            </c:strRef>
          </c:cat>
          <c:val>
            <c:numRef>
              <c:f>Sheet1!$B$33:$B$34</c:f>
              <c:numCache>
                <c:formatCode>0.00%</c:formatCode>
                <c:ptCount val="2"/>
                <c:pt idx="0">
                  <c:v>0.18200000000000016</c:v>
                </c:pt>
                <c:pt idx="1">
                  <c:v>0.81699999999999995</c:v>
                </c:pt>
              </c:numCache>
            </c:numRef>
          </c:val>
          <c:extLst>
            <c:ext xmlns:c16="http://schemas.microsoft.com/office/drawing/2014/chart" uri="{C3380CC4-5D6E-409C-BE32-E72D297353CC}">
              <c16:uniqueId val="{00000004-BE30-4F94-BD69-8A1C649B66D9}"/>
            </c:ext>
          </c:extLst>
        </c:ser>
        <c:dLbls>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vert="horz"/>
        <a:lstStyle/>
        <a:p>
          <a:pPr>
            <a:defRPr sz="1400"/>
          </a:pPr>
          <a:endParaRPr lang="en-US"/>
        </a:p>
      </c:txPr>
    </c:legend>
    <c:plotVisOnly val="1"/>
    <c:dispBlanksAs val="zero"/>
    <c:showDLblsOverMax val="0"/>
  </c:chart>
  <c:spPr>
    <a:solidFill>
      <a:schemeClr val="bg1"/>
    </a:solidFill>
    <a:ln w="9525" cap="flat" cmpd="sng" algn="ctr">
      <a:noFill/>
      <a:round/>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790523344080175"/>
          <c:y val="9.9316400271546298E-2"/>
          <c:w val="0.78680873281808561"/>
          <c:h val="0.80937082602274124"/>
        </c:manualLayout>
      </c:layout>
      <c:pieChart>
        <c:varyColors val="1"/>
        <c:ser>
          <c:idx val="0"/>
          <c:order val="0"/>
          <c:tx>
            <c:strRef>
              <c:f>Sheet1!$B$1</c:f>
              <c:strCache>
                <c:ptCount val="1"/>
                <c:pt idx="0">
                  <c:v>Percentage </c:v>
                </c:pt>
              </c:strCache>
            </c:strRef>
          </c:tx>
          <c:dPt>
            <c:idx val="0"/>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1-1448-46CE-8839-6041A0CAB02B}"/>
              </c:ext>
            </c:extLst>
          </c:dPt>
          <c:dPt>
            <c:idx val="1"/>
            <c:bubble3D val="0"/>
            <c:spPr>
              <a:solidFill>
                <a:schemeClr val="tx1"/>
              </a:solidFill>
              <a:ln w="19050">
                <a:solidFill>
                  <a:schemeClr val="lt1"/>
                </a:solidFill>
              </a:ln>
              <a:effectLst/>
            </c:spPr>
            <c:extLst>
              <c:ext xmlns:c16="http://schemas.microsoft.com/office/drawing/2014/chart" uri="{C3380CC4-5D6E-409C-BE32-E72D297353CC}">
                <c16:uniqueId val="{00000003-1448-46CE-8839-6041A0CAB02B}"/>
              </c:ext>
            </c:extLst>
          </c:dPt>
          <c:dLbls>
            <c:dLbl>
              <c:idx val="0"/>
              <c:tx>
                <c:rich>
                  <a:bodyPr/>
                  <a:lstStyle/>
                  <a:p>
                    <a:r>
                      <a:rPr lang="en-US"/>
                      <a:t>27.6%</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1448-46CE-8839-6041A0CAB02B}"/>
                </c:ext>
              </c:extLst>
            </c:dLbl>
            <c:dLbl>
              <c:idx val="1"/>
              <c:tx>
                <c:rich>
                  <a:bodyPr/>
                  <a:lstStyle/>
                  <a:p>
                    <a:r>
                      <a:rPr lang="en-US"/>
                      <a:t>72.4%</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1448-46CE-8839-6041A0CAB02B}"/>
                </c:ext>
              </c:extLst>
            </c:dLbl>
            <c:spPr>
              <a:solidFill>
                <a:schemeClr val="bg1"/>
              </a:solidFill>
              <a:ln>
                <a:noFill/>
              </a:ln>
              <a:effectLst/>
            </c:spPr>
            <c:txPr>
              <a:bodyPr rot="0" vert="horz"/>
              <a:lstStyle/>
              <a:p>
                <a:pPr>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Yes </c:v>
                </c:pt>
                <c:pt idx="1">
                  <c:v>No </c:v>
                </c:pt>
              </c:strCache>
            </c:strRef>
          </c:cat>
          <c:val>
            <c:numRef>
              <c:f>Sheet1!$B$2:$B$3</c:f>
              <c:numCache>
                <c:formatCode>0.00%</c:formatCode>
                <c:ptCount val="2"/>
                <c:pt idx="0">
                  <c:v>0.27600000000000002</c:v>
                </c:pt>
                <c:pt idx="1">
                  <c:v>0.72300000000000042</c:v>
                </c:pt>
              </c:numCache>
            </c:numRef>
          </c:val>
          <c:extLst>
            <c:ext xmlns:c16="http://schemas.microsoft.com/office/drawing/2014/chart" uri="{C3380CC4-5D6E-409C-BE32-E72D297353CC}">
              <c16:uniqueId val="{00000004-1448-46CE-8839-6041A0CAB02B}"/>
            </c:ext>
          </c:extLst>
        </c:ser>
        <c:dLbls>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vert="horz"/>
        <a:lstStyle/>
        <a:p>
          <a:pPr>
            <a:defRPr sz="1400"/>
          </a:pPr>
          <a:endParaRPr lang="en-US"/>
        </a:p>
      </c:txPr>
    </c:legend>
    <c:plotVisOnly val="1"/>
    <c:dispBlanksAs val="zero"/>
    <c:showDLblsOverMax val="0"/>
  </c:chart>
  <c:spPr>
    <a:noFill/>
    <a:ln>
      <a:noFill/>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Sheet1!$B$5</c:f>
              <c:strCache>
                <c:ptCount val="1"/>
                <c:pt idx="0">
                  <c:v>Number of Participants (N=114)</c:v>
                </c:pt>
              </c:strCache>
            </c:strRef>
          </c:tx>
          <c:spPr>
            <a:solidFill>
              <a:schemeClr val="tx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Sheet1!$A$6:$A$12</c:f>
              <c:strCache>
                <c:ptCount val="7"/>
                <c:pt idx="0">
                  <c:v>Mask</c:v>
                </c:pt>
                <c:pt idx="1">
                  <c:v>Gloves</c:v>
                </c:pt>
                <c:pt idx="2">
                  <c:v>Shoes</c:v>
                </c:pt>
                <c:pt idx="3">
                  <c:v>Mask and Gloves</c:v>
                </c:pt>
                <c:pt idx="4">
                  <c:v>Mask and Shoes</c:v>
                </c:pt>
                <c:pt idx="5">
                  <c:v>Gloves and Shoes</c:v>
                </c:pt>
                <c:pt idx="6">
                  <c:v>Mask, Gloves and Shoes</c:v>
                </c:pt>
              </c:strCache>
            </c:strRef>
          </c:cat>
          <c:val>
            <c:numRef>
              <c:f>Sheet1!$B$6:$B$12</c:f>
              <c:numCache>
                <c:formatCode>General</c:formatCode>
                <c:ptCount val="7"/>
                <c:pt idx="0">
                  <c:v>26</c:v>
                </c:pt>
                <c:pt idx="1">
                  <c:v>13</c:v>
                </c:pt>
                <c:pt idx="2">
                  <c:v>28</c:v>
                </c:pt>
                <c:pt idx="3">
                  <c:v>22</c:v>
                </c:pt>
                <c:pt idx="4">
                  <c:v>17</c:v>
                </c:pt>
                <c:pt idx="5">
                  <c:v>6</c:v>
                </c:pt>
                <c:pt idx="6">
                  <c:v>2</c:v>
                </c:pt>
              </c:numCache>
            </c:numRef>
          </c:val>
          <c:extLst>
            <c:ext xmlns:c16="http://schemas.microsoft.com/office/drawing/2014/chart" uri="{C3380CC4-5D6E-409C-BE32-E72D297353CC}">
              <c16:uniqueId val="{00000000-A113-46EF-B152-655BC13F4443}"/>
            </c:ext>
          </c:extLst>
        </c:ser>
        <c:dLbls>
          <c:showLegendKey val="0"/>
          <c:showVal val="0"/>
          <c:showCatName val="0"/>
          <c:showSerName val="0"/>
          <c:showPercent val="0"/>
          <c:showBubbleSize val="0"/>
        </c:dLbls>
        <c:gapWidth val="219"/>
        <c:overlap val="-27"/>
        <c:axId val="77423744"/>
        <c:axId val="77425664"/>
      </c:barChart>
      <c:catAx>
        <c:axId val="77423744"/>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dirty="0"/>
                  <a:t>Protection used while applying pesticide</a:t>
                </a:r>
              </a:p>
            </c:rich>
          </c:tx>
          <c:layout>
            <c:manualLayout>
              <c:xMode val="edge"/>
              <c:yMode val="edge"/>
              <c:x val="0.40170361552812844"/>
              <c:y val="0.90566721167610131"/>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7425664"/>
        <c:crosses val="autoZero"/>
        <c:auto val="1"/>
        <c:lblAlgn val="ctr"/>
        <c:lblOffset val="100"/>
        <c:noMultiLvlLbl val="0"/>
      </c:catAx>
      <c:valAx>
        <c:axId val="77425664"/>
        <c:scaling>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a:t>Number of  Participants (N=114)</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7423744"/>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978938601300442"/>
          <c:y val="2.8299308847705804E-2"/>
          <c:w val="0.85438156650363362"/>
          <c:h val="0.79889373036179545"/>
        </c:manualLayout>
      </c:layout>
      <c:barChart>
        <c:barDir val="col"/>
        <c:grouping val="clustered"/>
        <c:varyColors val="0"/>
        <c:ser>
          <c:idx val="0"/>
          <c:order val="0"/>
          <c:tx>
            <c:strRef>
              <c:f>Sheet1!$B$14</c:f>
              <c:strCache>
                <c:ptCount val="1"/>
                <c:pt idx="0">
                  <c:v>Number Of Participants (N= 298)</c:v>
                </c:pt>
              </c:strCache>
            </c:strRef>
          </c:tx>
          <c:spPr>
            <a:solidFill>
              <a:schemeClr val="tx1"/>
            </a:solidFill>
            <a:ln>
              <a:noFill/>
            </a:ln>
            <a:effectLst/>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Sheet1!$A$15:$A$18</c:f>
              <c:strCache>
                <c:ptCount val="4"/>
                <c:pt idx="0">
                  <c:v>Not comfortable</c:v>
                </c:pt>
                <c:pt idx="1">
                  <c:v>Distracts during work</c:v>
                </c:pt>
                <c:pt idx="2">
                  <c:v>Unnecessary </c:v>
                </c:pt>
                <c:pt idx="3">
                  <c:v>Others </c:v>
                </c:pt>
              </c:strCache>
            </c:strRef>
          </c:cat>
          <c:val>
            <c:numRef>
              <c:f>Sheet1!$B$15:$B$18</c:f>
              <c:numCache>
                <c:formatCode>General</c:formatCode>
                <c:ptCount val="4"/>
                <c:pt idx="0">
                  <c:v>115</c:v>
                </c:pt>
                <c:pt idx="1">
                  <c:v>66</c:v>
                </c:pt>
                <c:pt idx="2">
                  <c:v>98</c:v>
                </c:pt>
                <c:pt idx="3">
                  <c:v>19</c:v>
                </c:pt>
              </c:numCache>
            </c:numRef>
          </c:val>
          <c:extLst>
            <c:ext xmlns:c16="http://schemas.microsoft.com/office/drawing/2014/chart" uri="{C3380CC4-5D6E-409C-BE32-E72D297353CC}">
              <c16:uniqueId val="{00000000-8794-45D7-9ED0-0DC1EF379D40}"/>
            </c:ext>
          </c:extLst>
        </c:ser>
        <c:dLbls>
          <c:showLegendKey val="0"/>
          <c:showVal val="0"/>
          <c:showCatName val="0"/>
          <c:showSerName val="0"/>
          <c:showPercent val="0"/>
          <c:showBubbleSize val="0"/>
        </c:dLbls>
        <c:gapWidth val="219"/>
        <c:overlap val="-27"/>
        <c:axId val="77450240"/>
        <c:axId val="77476992"/>
      </c:barChart>
      <c:catAx>
        <c:axId val="77450240"/>
        <c:scaling>
          <c:orientation val="minMax"/>
        </c:scaling>
        <c:delete val="0"/>
        <c:axPos val="b"/>
        <c:title>
          <c:tx>
            <c:rich>
              <a:bodyPr rot="0" vert="horz"/>
              <a:lstStyle/>
              <a:p>
                <a:pPr>
                  <a:defRPr b="0"/>
                </a:pPr>
                <a:r>
                  <a:rPr lang="en-IN" b="0" dirty="0"/>
                  <a:t>Barriers for not adopting</a:t>
                </a:r>
                <a:r>
                  <a:rPr lang="en-IN" b="0" baseline="0" dirty="0"/>
                  <a:t> </a:t>
                </a:r>
                <a:r>
                  <a:rPr lang="en-IN" b="0" dirty="0"/>
                  <a:t>to any kind of Protective Equipment</a:t>
                </a:r>
              </a:p>
            </c:rich>
          </c:tx>
          <c:layout>
            <c:manualLayout>
              <c:xMode val="edge"/>
              <c:yMode val="edge"/>
              <c:x val="0.2135931581879093"/>
              <c:y val="0.91630141296620871"/>
            </c:manualLayout>
          </c:layout>
          <c:overlay val="0"/>
          <c:spPr>
            <a:noFill/>
            <a:ln>
              <a:noFill/>
            </a:ln>
            <a:effectLst/>
          </c:spPr>
        </c:title>
        <c:numFmt formatCode="General" sourceLinked="1"/>
        <c:majorTickMark val="none"/>
        <c:minorTickMark val="none"/>
        <c:tickLblPos val="nextTo"/>
        <c:spPr>
          <a:noFill/>
          <a:ln w="9525" cap="flat" cmpd="sng" algn="ctr">
            <a:solidFill>
              <a:schemeClr val="tx1"/>
            </a:solidFill>
            <a:round/>
          </a:ln>
          <a:effectLst/>
        </c:spPr>
        <c:txPr>
          <a:bodyPr rot="-60000000" vert="horz"/>
          <a:lstStyle/>
          <a:p>
            <a:pPr>
              <a:defRPr/>
            </a:pPr>
            <a:endParaRPr lang="en-US"/>
          </a:p>
        </c:txPr>
        <c:crossAx val="77476992"/>
        <c:crosses val="autoZero"/>
        <c:auto val="1"/>
        <c:lblAlgn val="ctr"/>
        <c:lblOffset val="100"/>
        <c:noMultiLvlLbl val="0"/>
      </c:catAx>
      <c:valAx>
        <c:axId val="77476992"/>
        <c:scaling>
          <c:orientation val="minMax"/>
        </c:scaling>
        <c:delete val="0"/>
        <c:axPos val="l"/>
        <c:title>
          <c:tx>
            <c:rich>
              <a:bodyPr rot="-5400000" vert="horz"/>
              <a:lstStyle/>
              <a:p>
                <a:pPr>
                  <a:defRPr b="0"/>
                </a:pPr>
                <a:r>
                  <a:rPr lang="en-IN" b="0"/>
                  <a:t>Number of Participants (N=298)</a:t>
                </a:r>
              </a:p>
            </c:rich>
          </c:tx>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vert="horz"/>
          <a:lstStyle/>
          <a:p>
            <a:pPr>
              <a:defRPr/>
            </a:pPr>
            <a:endParaRPr lang="en-US"/>
          </a:p>
        </c:txPr>
        <c:crossAx val="77450240"/>
        <c:crosses val="autoZero"/>
        <c:crossBetween val="between"/>
      </c:valAx>
      <c:spPr>
        <a:noFill/>
        <a:ln>
          <a:noFill/>
        </a:ln>
        <a:effectLst/>
      </c:spPr>
    </c:plotArea>
    <c:plotVisOnly val="1"/>
    <c:dispBlanksAs val="gap"/>
    <c:showDLblsOverMax val="0"/>
  </c:chart>
  <c:spPr>
    <a:noFill/>
    <a:ln>
      <a:noFill/>
    </a:ln>
    <a:effectLst/>
  </c:spPr>
  <c:txPr>
    <a:bodyPr/>
    <a:lstStyle/>
    <a:p>
      <a:pPr>
        <a:defRPr sz="16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Sheet1!$B$210</c:f>
              <c:strCache>
                <c:ptCount val="1"/>
                <c:pt idx="0">
                  <c:v>Percentage (%)</c:v>
                </c:pt>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A440-4762-AF04-C022E5C71756}"/>
              </c:ext>
            </c:extLst>
          </c:dPt>
          <c:dPt>
            <c:idx val="1"/>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3-A440-4762-AF04-C022E5C71756}"/>
              </c:ext>
            </c:extLst>
          </c:dPt>
          <c:dLbls>
            <c:dLbl>
              <c:idx val="0"/>
              <c:tx>
                <c:rich>
                  <a:bodyPr/>
                  <a:lstStyle/>
                  <a:p>
                    <a:r>
                      <a:rPr lang="en-US"/>
                      <a:t>75.5%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A440-4762-AF04-C022E5C71756}"/>
                </c:ext>
              </c:extLst>
            </c:dLbl>
            <c:dLbl>
              <c:idx val="1"/>
              <c:tx>
                <c:rich>
                  <a:bodyPr/>
                  <a:lstStyle/>
                  <a:p>
                    <a:r>
                      <a:rPr lang="en-US"/>
                      <a:t>24.5%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A440-4762-AF04-C022E5C71756}"/>
                </c:ext>
              </c:extLst>
            </c:dLbl>
            <c:spPr>
              <a:solidFill>
                <a:schemeClr val="bg1"/>
              </a:solid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Sheet1!$A$211:$A$212</c:f>
              <c:strCache>
                <c:ptCount val="2"/>
                <c:pt idx="0">
                  <c:v>Yes</c:v>
                </c:pt>
                <c:pt idx="1">
                  <c:v>No</c:v>
                </c:pt>
              </c:strCache>
            </c:strRef>
          </c:cat>
          <c:val>
            <c:numRef>
              <c:f>Sheet1!$B$211:$B$212</c:f>
              <c:numCache>
                <c:formatCode>0.00%</c:formatCode>
                <c:ptCount val="2"/>
                <c:pt idx="0">
                  <c:v>0.755</c:v>
                </c:pt>
                <c:pt idx="1">
                  <c:v>0.245</c:v>
                </c:pt>
              </c:numCache>
            </c:numRef>
          </c:val>
          <c:extLst>
            <c:ext xmlns:c16="http://schemas.microsoft.com/office/drawing/2014/chart" uri="{C3380CC4-5D6E-409C-BE32-E72D297353CC}">
              <c16:uniqueId val="{00000004-A440-4762-AF04-C022E5C71756}"/>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Sheet1!$B$214</c:f>
              <c:strCache>
                <c:ptCount val="1"/>
                <c:pt idx="0">
                  <c:v>Number Of Participants  (N=311)</c:v>
                </c:pt>
              </c:strCache>
            </c:strRef>
          </c:tx>
          <c:spPr>
            <a:solidFill>
              <a:schemeClr val="tx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Sheet1!$A$215:$A$218</c:f>
              <c:strCache>
                <c:ptCount val="4"/>
                <c:pt idx="0">
                  <c:v>Throw In Open Field</c:v>
                </c:pt>
                <c:pt idx="1">
                  <c:v>Throw In Dustbin</c:v>
                </c:pt>
                <c:pt idx="2">
                  <c:v>Return to crap sellers or waste management sites</c:v>
                </c:pt>
                <c:pt idx="3">
                  <c:v>Others </c:v>
                </c:pt>
              </c:strCache>
            </c:strRef>
          </c:cat>
          <c:val>
            <c:numRef>
              <c:f>Sheet1!$B$215:$B$218</c:f>
              <c:numCache>
                <c:formatCode>General</c:formatCode>
                <c:ptCount val="4"/>
                <c:pt idx="0">
                  <c:v>86</c:v>
                </c:pt>
                <c:pt idx="1">
                  <c:v>80</c:v>
                </c:pt>
                <c:pt idx="2">
                  <c:v>106</c:v>
                </c:pt>
                <c:pt idx="3">
                  <c:v>39</c:v>
                </c:pt>
              </c:numCache>
            </c:numRef>
          </c:val>
          <c:extLst>
            <c:ext xmlns:c16="http://schemas.microsoft.com/office/drawing/2014/chart" uri="{C3380CC4-5D6E-409C-BE32-E72D297353CC}">
              <c16:uniqueId val="{00000000-E816-4B81-9284-F6465286B7C5}"/>
            </c:ext>
          </c:extLst>
        </c:ser>
        <c:dLbls>
          <c:dLblPos val="outEnd"/>
          <c:showLegendKey val="0"/>
          <c:showVal val="1"/>
          <c:showCatName val="0"/>
          <c:showSerName val="0"/>
          <c:showPercent val="0"/>
          <c:showBubbleSize val="0"/>
        </c:dLbls>
        <c:gapWidth val="219"/>
        <c:overlap val="-27"/>
        <c:axId val="508432072"/>
        <c:axId val="508430432"/>
      </c:barChart>
      <c:catAx>
        <c:axId val="508432072"/>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a:t>Methods of disposal of pesticide containers</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508430432"/>
        <c:crosses val="autoZero"/>
        <c:auto val="1"/>
        <c:lblAlgn val="ctr"/>
        <c:lblOffset val="100"/>
        <c:noMultiLvlLbl val="0"/>
      </c:catAx>
      <c:valAx>
        <c:axId val="508430432"/>
        <c:scaling>
          <c:orientation val="minMax"/>
        </c:scaling>
        <c:delete val="0"/>
        <c:axPos val="l"/>
        <c:title>
          <c:tx>
            <c:rich>
              <a:bodyPr rot="-54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a:t>Number of Participants (N=311)</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508432072"/>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92374074074074"/>
          <c:y val="9.3769734430984686E-2"/>
          <c:w val="0.68741425925925925"/>
          <c:h val="0.86596158686812208"/>
        </c:manualLayout>
      </c:layout>
      <c:pieChart>
        <c:varyColors val="1"/>
        <c:ser>
          <c:idx val="0"/>
          <c:order val="0"/>
          <c:tx>
            <c:strRef>
              <c:f>Sheet1!$B$220</c:f>
              <c:strCache>
                <c:ptCount val="1"/>
                <c:pt idx="0">
                  <c:v>Percentage (%)</c:v>
                </c:pt>
              </c:strCache>
            </c:strRef>
          </c:tx>
          <c:dPt>
            <c:idx val="0"/>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1-1BD2-4FDE-BCBA-E2D7FE7047E9}"/>
              </c:ext>
            </c:extLst>
          </c:dPt>
          <c:dPt>
            <c:idx val="1"/>
            <c:bubble3D val="0"/>
            <c:spPr>
              <a:solidFill>
                <a:schemeClr val="tx1"/>
              </a:solidFill>
              <a:ln w="19050">
                <a:noFill/>
              </a:ln>
              <a:effectLst/>
            </c:spPr>
            <c:extLst>
              <c:ext xmlns:c16="http://schemas.microsoft.com/office/drawing/2014/chart" uri="{C3380CC4-5D6E-409C-BE32-E72D297353CC}">
                <c16:uniqueId val="{00000003-1BD2-4FDE-BCBA-E2D7FE7047E9}"/>
              </c:ext>
            </c:extLst>
          </c:dPt>
          <c:dLbls>
            <c:dLbl>
              <c:idx val="0"/>
              <c:tx>
                <c:rich>
                  <a:bodyPr/>
                  <a:lstStyle/>
                  <a:p>
                    <a:r>
                      <a:rPr lang="en-US"/>
                      <a:t>45.5%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1BD2-4FDE-BCBA-E2D7FE7047E9}"/>
                </c:ext>
              </c:extLst>
            </c:dLbl>
            <c:dLbl>
              <c:idx val="1"/>
              <c:tx>
                <c:rich>
                  <a:bodyPr/>
                  <a:lstStyle/>
                  <a:p>
                    <a:r>
                      <a:rPr lang="en-US"/>
                      <a:t>54.5%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1BD2-4FDE-BCBA-E2D7FE7047E9}"/>
                </c:ext>
              </c:extLst>
            </c:dLbl>
            <c:spPr>
              <a:solidFill>
                <a:schemeClr val="bg1"/>
              </a:solid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Sheet1!$A$221:$A$222</c:f>
              <c:strCache>
                <c:ptCount val="2"/>
                <c:pt idx="0">
                  <c:v>Yes</c:v>
                </c:pt>
                <c:pt idx="1">
                  <c:v>No</c:v>
                </c:pt>
              </c:strCache>
            </c:strRef>
          </c:cat>
          <c:val>
            <c:numRef>
              <c:f>Sheet1!$B$221:$B$222</c:f>
              <c:numCache>
                <c:formatCode>0.00%</c:formatCode>
                <c:ptCount val="2"/>
                <c:pt idx="0">
                  <c:v>0.45500000000000002</c:v>
                </c:pt>
                <c:pt idx="1">
                  <c:v>0.54500000000000004</c:v>
                </c:pt>
              </c:numCache>
            </c:numRef>
          </c:val>
          <c:extLst>
            <c:ext xmlns:c16="http://schemas.microsoft.com/office/drawing/2014/chart" uri="{C3380CC4-5D6E-409C-BE32-E72D297353CC}">
              <c16:uniqueId val="{00000004-1BD2-4FDE-BCBA-E2D7FE7047E9}"/>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Sheet1!$B$11</c:f>
              <c:strCache>
                <c:ptCount val="1"/>
                <c:pt idx="0">
                  <c:v>Percentage (%)</c:v>
                </c:pt>
              </c:strCache>
            </c:strRef>
          </c:tx>
          <c:spPr>
            <a:ln>
              <a:noFill/>
            </a:ln>
          </c:spPr>
          <c:dPt>
            <c:idx val="0"/>
            <c:bubble3D val="0"/>
            <c:spPr>
              <a:solidFill>
                <a:schemeClr val="tx1"/>
              </a:solidFill>
              <a:ln w="19050">
                <a:noFill/>
              </a:ln>
              <a:effectLst/>
            </c:spPr>
            <c:extLst>
              <c:ext xmlns:c16="http://schemas.microsoft.com/office/drawing/2014/chart" uri="{C3380CC4-5D6E-409C-BE32-E72D297353CC}">
                <c16:uniqueId val="{00000001-4529-4F96-9BE7-45E80AA59A27}"/>
              </c:ext>
            </c:extLst>
          </c:dPt>
          <c:dPt>
            <c:idx val="1"/>
            <c:bubble3D val="0"/>
            <c:spPr>
              <a:pattFill prst="wdDnDiag">
                <a:fgClr>
                  <a:schemeClr val="bg1"/>
                </a:fgClr>
                <a:bgClr>
                  <a:schemeClr val="tx1"/>
                </a:bgClr>
              </a:pattFill>
              <a:ln w="19050">
                <a:noFill/>
              </a:ln>
              <a:effectLst/>
            </c:spPr>
            <c:extLst>
              <c:ext xmlns:c16="http://schemas.microsoft.com/office/drawing/2014/chart" uri="{C3380CC4-5D6E-409C-BE32-E72D297353CC}">
                <c16:uniqueId val="{00000003-4529-4F96-9BE7-45E80AA59A27}"/>
              </c:ext>
            </c:extLst>
          </c:dPt>
          <c:dLbls>
            <c:dLbl>
              <c:idx val="0"/>
              <c:tx>
                <c:rich>
                  <a:bodyPr/>
                  <a:lstStyle/>
                  <a:p>
                    <a:r>
                      <a:rPr lang="en-US"/>
                      <a:t>98.5%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4529-4F96-9BE7-45E80AA59A27}"/>
                </c:ext>
              </c:extLst>
            </c:dLbl>
            <c:dLbl>
              <c:idx val="1"/>
              <c:tx>
                <c:rich>
                  <a:bodyPr/>
                  <a:lstStyle/>
                  <a:p>
                    <a:r>
                      <a:rPr lang="en-US" dirty="0"/>
                      <a:t>1.5%</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4529-4F96-9BE7-45E80AA59A27}"/>
                </c:ext>
              </c:extLst>
            </c:dLbl>
            <c:spPr>
              <a:solidFill>
                <a:schemeClr val="bg1"/>
              </a:solidFill>
              <a:ln>
                <a:noFill/>
              </a:ln>
              <a:effectLst/>
            </c:spPr>
            <c:txPr>
              <a:bodyPr rot="0" spcFirstLastPara="1" vertOverflow="ellipsis" vert="horz" wrap="square" anchor="ctr" anchorCtr="1"/>
              <a:lstStyle/>
              <a:p>
                <a:pPr>
                  <a:defRPr sz="1600" b="0" i="0" u="none" strike="noStrike" kern="1200" baseline="0">
                    <a:ln>
                      <a:noFill/>
                    </a:ln>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Sheet1!$A$12:$A$13</c:f>
              <c:strCache>
                <c:ptCount val="2"/>
                <c:pt idx="0">
                  <c:v>Yes</c:v>
                </c:pt>
                <c:pt idx="1">
                  <c:v>No</c:v>
                </c:pt>
              </c:strCache>
            </c:strRef>
          </c:cat>
          <c:val>
            <c:numRef>
              <c:f>Sheet1!$B$12:$B$13</c:f>
              <c:numCache>
                <c:formatCode>0.00%</c:formatCode>
                <c:ptCount val="2"/>
                <c:pt idx="0">
                  <c:v>0.98499999999999999</c:v>
                </c:pt>
                <c:pt idx="1">
                  <c:v>1.4E-2</c:v>
                </c:pt>
              </c:numCache>
            </c:numRef>
          </c:val>
          <c:extLst>
            <c:ext xmlns:c16="http://schemas.microsoft.com/office/drawing/2014/chart" uri="{C3380CC4-5D6E-409C-BE32-E72D297353CC}">
              <c16:uniqueId val="{00000004-4529-4F96-9BE7-45E80AA59A27}"/>
            </c:ext>
          </c:extLst>
        </c:ser>
        <c:dLbls>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ln>
                <a:noFill/>
              </a:ln>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zero"/>
    <c:showDLblsOverMax val="0"/>
  </c:chart>
  <c:spPr>
    <a:solidFill>
      <a:schemeClr val="bg1"/>
    </a:solidFill>
    <a:ln w="9525" cap="flat" cmpd="sng" algn="ctr">
      <a:noFill/>
      <a:round/>
    </a:ln>
    <a:effectLst/>
  </c:spPr>
  <c:txPr>
    <a:bodyPr/>
    <a:lstStyle/>
    <a:p>
      <a:pPr>
        <a:defRPr>
          <a:ln>
            <a:noFill/>
          </a:ln>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Sheet1!$B$108</c:f>
              <c:strCache>
                <c:ptCount val="1"/>
                <c:pt idx="0">
                  <c:v>Percentage (%)</c:v>
                </c:pt>
              </c:strCache>
            </c:strRef>
          </c:tx>
          <c:dPt>
            <c:idx val="0"/>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1-82F5-4434-9323-8D8EA515ECE0}"/>
              </c:ext>
            </c:extLst>
          </c:dPt>
          <c:dPt>
            <c:idx val="1"/>
            <c:bubble3D val="0"/>
            <c:spPr>
              <a:solidFill>
                <a:schemeClr val="tx1"/>
              </a:solidFill>
              <a:ln w="19050">
                <a:solidFill>
                  <a:schemeClr val="lt1"/>
                </a:solidFill>
              </a:ln>
              <a:effectLst/>
            </c:spPr>
            <c:extLst>
              <c:ext xmlns:c16="http://schemas.microsoft.com/office/drawing/2014/chart" uri="{C3380CC4-5D6E-409C-BE32-E72D297353CC}">
                <c16:uniqueId val="{00000003-82F5-4434-9323-8D8EA515ECE0}"/>
              </c:ext>
            </c:extLst>
          </c:dPt>
          <c:dLbls>
            <c:dLbl>
              <c:idx val="0"/>
              <c:tx>
                <c:rich>
                  <a:bodyPr/>
                  <a:lstStyle/>
                  <a:p>
                    <a:r>
                      <a:rPr lang="en-US"/>
                      <a:t>20.6%</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2F5-4434-9323-8D8EA515ECE0}"/>
                </c:ext>
              </c:extLst>
            </c:dLbl>
            <c:dLbl>
              <c:idx val="1"/>
              <c:tx>
                <c:rich>
                  <a:bodyPr/>
                  <a:lstStyle/>
                  <a:p>
                    <a:r>
                      <a:rPr lang="en-US" dirty="0"/>
                      <a:t>79.4%</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82F5-4434-9323-8D8EA515ECE0}"/>
                </c:ext>
              </c:extLst>
            </c:dLbl>
            <c:spPr>
              <a:solidFill>
                <a:schemeClr val="bg1"/>
              </a:solid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Sheet1!$A$109:$A$110</c:f>
              <c:strCache>
                <c:ptCount val="2"/>
                <c:pt idx="0">
                  <c:v>Yes</c:v>
                </c:pt>
                <c:pt idx="1">
                  <c:v>No</c:v>
                </c:pt>
              </c:strCache>
            </c:strRef>
          </c:cat>
          <c:val>
            <c:numRef>
              <c:f>Sheet1!$B$109:$B$110</c:f>
              <c:numCache>
                <c:formatCode>0.00%</c:formatCode>
                <c:ptCount val="2"/>
                <c:pt idx="0">
                  <c:v>0.20599999999999999</c:v>
                </c:pt>
                <c:pt idx="1">
                  <c:v>0.79300000000000004</c:v>
                </c:pt>
              </c:numCache>
            </c:numRef>
          </c:val>
          <c:extLst>
            <c:ext xmlns:c16="http://schemas.microsoft.com/office/drawing/2014/chart" uri="{C3380CC4-5D6E-409C-BE32-E72D297353CC}">
              <c16:uniqueId val="{00000004-82F5-4434-9323-8D8EA515ECE0}"/>
            </c:ext>
          </c:extLst>
        </c:ser>
        <c:dLbls>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zero"/>
    <c:showDLblsOverMax val="0"/>
  </c:chart>
  <c:spPr>
    <a:solidFill>
      <a:schemeClr val="bg1"/>
    </a:solidFill>
    <a:ln w="9525" cap="flat" cmpd="sng" algn="ctr">
      <a:noFill/>
      <a:round/>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Sheet1!$B$225</c:f>
              <c:strCache>
                <c:ptCount val="1"/>
                <c:pt idx="0">
                  <c:v>Percentage (%)</c:v>
                </c:pt>
              </c:strCache>
            </c:strRef>
          </c:tx>
          <c:spPr>
            <a:solidFill>
              <a:schemeClr val="bg1"/>
            </a:solidFill>
          </c:spPr>
          <c:dPt>
            <c:idx val="0"/>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1-8FC7-47A4-BA06-790F556B6086}"/>
              </c:ext>
            </c:extLst>
          </c:dPt>
          <c:dPt>
            <c:idx val="1"/>
            <c:bubble3D val="0"/>
            <c:spPr>
              <a:solidFill>
                <a:schemeClr val="tx1"/>
              </a:solidFill>
              <a:ln w="19050">
                <a:solidFill>
                  <a:schemeClr val="lt1"/>
                </a:solidFill>
              </a:ln>
              <a:effectLst/>
            </c:spPr>
            <c:extLst>
              <c:ext xmlns:c16="http://schemas.microsoft.com/office/drawing/2014/chart" uri="{C3380CC4-5D6E-409C-BE32-E72D297353CC}">
                <c16:uniqueId val="{00000003-8FC7-47A4-BA06-790F556B6086}"/>
              </c:ext>
            </c:extLst>
          </c:dPt>
          <c:dPt>
            <c:idx val="2"/>
            <c:bubble3D val="0"/>
            <c:spPr>
              <a:pattFill prst="pct5">
                <a:fgClr>
                  <a:schemeClr val="tx1"/>
                </a:fgClr>
                <a:bgClr>
                  <a:schemeClr val="bg1"/>
                </a:bgClr>
              </a:pattFill>
              <a:ln w="19050">
                <a:solidFill>
                  <a:schemeClr val="lt1"/>
                </a:solidFill>
              </a:ln>
              <a:effectLst/>
            </c:spPr>
            <c:extLst>
              <c:ext xmlns:c16="http://schemas.microsoft.com/office/drawing/2014/chart" uri="{C3380CC4-5D6E-409C-BE32-E72D297353CC}">
                <c16:uniqueId val="{00000005-8FC7-47A4-BA06-790F556B6086}"/>
              </c:ext>
            </c:extLst>
          </c:dPt>
          <c:dLbls>
            <c:dLbl>
              <c:idx val="0"/>
              <c:tx>
                <c:rich>
                  <a:bodyPr/>
                  <a:lstStyle/>
                  <a:p>
                    <a:r>
                      <a:rPr lang="en-US"/>
                      <a:t>21.6%</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FC7-47A4-BA06-790F556B6086}"/>
                </c:ext>
              </c:extLst>
            </c:dLbl>
            <c:dLbl>
              <c:idx val="1"/>
              <c:tx>
                <c:rich>
                  <a:bodyPr/>
                  <a:lstStyle/>
                  <a:p>
                    <a:r>
                      <a:rPr lang="en-US"/>
                      <a:t>68.0%</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8FC7-47A4-BA06-790F556B6086}"/>
                </c:ext>
              </c:extLst>
            </c:dLbl>
            <c:dLbl>
              <c:idx val="2"/>
              <c:tx>
                <c:rich>
                  <a:bodyPr/>
                  <a:lstStyle/>
                  <a:p>
                    <a:r>
                      <a:rPr lang="en-US"/>
                      <a:t>10.4%</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8FC7-47A4-BA06-790F556B6086}"/>
                </c:ext>
              </c:extLst>
            </c:dLbl>
            <c:spPr>
              <a:solidFill>
                <a:schemeClr val="bg1"/>
              </a:solid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Sheet1!$A$226:$A$228</c:f>
              <c:strCache>
                <c:ptCount val="3"/>
                <c:pt idx="0">
                  <c:v>Yes</c:v>
                </c:pt>
                <c:pt idx="1">
                  <c:v>No</c:v>
                </c:pt>
                <c:pt idx="2">
                  <c:v>Don’t know</c:v>
                </c:pt>
              </c:strCache>
            </c:strRef>
          </c:cat>
          <c:val>
            <c:numRef>
              <c:f>Sheet1!$B$226:$B$228</c:f>
              <c:numCache>
                <c:formatCode>0.00%</c:formatCode>
                <c:ptCount val="3"/>
                <c:pt idx="0">
                  <c:v>0.216</c:v>
                </c:pt>
                <c:pt idx="1">
                  <c:v>0.68</c:v>
                </c:pt>
                <c:pt idx="2">
                  <c:v>0.104</c:v>
                </c:pt>
              </c:numCache>
            </c:numRef>
          </c:val>
          <c:extLst>
            <c:ext xmlns:c16="http://schemas.microsoft.com/office/drawing/2014/chart" uri="{C3380CC4-5D6E-409C-BE32-E72D297353CC}">
              <c16:uniqueId val="{00000006-8FC7-47A4-BA06-790F556B6086}"/>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358218780189295"/>
          <c:y val="0.14341625867475061"/>
          <c:w val="0.71585905390826243"/>
          <c:h val="0.84817641097900398"/>
        </c:manualLayout>
      </c:layout>
      <c:pieChart>
        <c:varyColors val="1"/>
        <c:ser>
          <c:idx val="0"/>
          <c:order val="0"/>
          <c:tx>
            <c:strRef>
              <c:f>Sheet1!$B$59</c:f>
              <c:strCache>
                <c:ptCount val="1"/>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32EF-4712-87EF-600B731FA1FD}"/>
              </c:ext>
            </c:extLst>
          </c:dPt>
          <c:dPt>
            <c:idx val="1"/>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3-32EF-4712-87EF-600B731FA1FD}"/>
              </c:ext>
            </c:extLst>
          </c:dPt>
          <c:dLbls>
            <c:dLbl>
              <c:idx val="0"/>
              <c:tx>
                <c:rich>
                  <a:bodyPr/>
                  <a:lstStyle/>
                  <a:p>
                    <a:r>
                      <a:rPr lang="en-US"/>
                      <a:t>94.5%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32EF-4712-87EF-600B731FA1FD}"/>
                </c:ext>
              </c:extLst>
            </c:dLbl>
            <c:dLbl>
              <c:idx val="1"/>
              <c:tx>
                <c:rich>
                  <a:bodyPr/>
                  <a:lstStyle/>
                  <a:p>
                    <a:r>
                      <a:rPr lang="en-US"/>
                      <a:t>5.5%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32EF-4712-87EF-600B731FA1FD}"/>
                </c:ext>
              </c:extLst>
            </c:dLbl>
            <c:spPr>
              <a:solidFill>
                <a:schemeClr val="bg1"/>
              </a:solidFill>
              <a:ln>
                <a:noFill/>
              </a:ln>
              <a:effectLst/>
            </c:spPr>
            <c:txPr>
              <a:bodyPr rot="0" vert="horz"/>
              <a:lstStyle/>
              <a:p>
                <a:pPr>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Sheet1!$A$60:$A$61</c:f>
              <c:strCache>
                <c:ptCount val="2"/>
                <c:pt idx="0">
                  <c:v>Yes</c:v>
                </c:pt>
                <c:pt idx="1">
                  <c:v>No</c:v>
                </c:pt>
              </c:strCache>
            </c:strRef>
          </c:cat>
          <c:val>
            <c:numRef>
              <c:f>Sheet1!$B$60:$B$61</c:f>
              <c:numCache>
                <c:formatCode>0.00%</c:formatCode>
                <c:ptCount val="2"/>
                <c:pt idx="0">
                  <c:v>0.94399999999999995</c:v>
                </c:pt>
                <c:pt idx="1">
                  <c:v>5.5E-2</c:v>
                </c:pt>
              </c:numCache>
            </c:numRef>
          </c:val>
          <c:extLst>
            <c:ext xmlns:c16="http://schemas.microsoft.com/office/drawing/2014/chart" uri="{C3380CC4-5D6E-409C-BE32-E72D297353CC}">
              <c16:uniqueId val="{00000004-32EF-4712-87EF-600B731FA1FD}"/>
            </c:ext>
          </c:extLst>
        </c:ser>
        <c:dLbls>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vert="horz"/>
        <a:lstStyle/>
        <a:p>
          <a:pPr>
            <a:defRPr sz="1400"/>
          </a:pPr>
          <a:endParaRPr lang="en-US"/>
        </a:p>
      </c:txPr>
    </c:legend>
    <c:plotVisOnly val="1"/>
    <c:dispBlanksAs val="zero"/>
    <c:showDLblsOverMax val="0"/>
  </c:chart>
  <c:spPr>
    <a:solidFill>
      <a:schemeClr val="bg1"/>
    </a:solidFill>
    <a:ln w="9525" cap="flat" cmpd="sng" algn="ctr">
      <a:noFill/>
      <a:round/>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Sheet1!$B$63</c:f>
              <c:strCache>
                <c:ptCount val="1"/>
                <c:pt idx="0">
                  <c:v>Number Of Participants (N=389)</c:v>
                </c:pt>
              </c:strCache>
            </c:strRef>
          </c:tx>
          <c:spPr>
            <a:solidFill>
              <a:schemeClr val="tx1"/>
            </a:solidFill>
            <a:ln>
              <a:solidFill>
                <a:schemeClr val="tx1"/>
              </a:solidFill>
            </a:ln>
            <a:effectLst/>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Sheet1!$A$64:$A$69</c:f>
              <c:strCache>
                <c:ptCount val="6"/>
                <c:pt idx="0">
                  <c:v>Skin Irritation </c:v>
                </c:pt>
                <c:pt idx="1">
                  <c:v>Shortness Of Breath</c:v>
                </c:pt>
                <c:pt idx="2">
                  <c:v>Convulsions </c:v>
                </c:pt>
                <c:pt idx="3">
                  <c:v>Headache</c:v>
                </c:pt>
                <c:pt idx="4">
                  <c:v>Eye Irritation </c:v>
                </c:pt>
                <c:pt idx="5">
                  <c:v>Others</c:v>
                </c:pt>
              </c:strCache>
            </c:strRef>
          </c:cat>
          <c:val>
            <c:numRef>
              <c:f>Sheet1!$B$64:$B$69</c:f>
              <c:numCache>
                <c:formatCode>General</c:formatCode>
                <c:ptCount val="6"/>
                <c:pt idx="0">
                  <c:v>169</c:v>
                </c:pt>
                <c:pt idx="1">
                  <c:v>123</c:v>
                </c:pt>
                <c:pt idx="2">
                  <c:v>45</c:v>
                </c:pt>
                <c:pt idx="3">
                  <c:v>137</c:v>
                </c:pt>
                <c:pt idx="4">
                  <c:v>158</c:v>
                </c:pt>
                <c:pt idx="5">
                  <c:v>63</c:v>
                </c:pt>
              </c:numCache>
            </c:numRef>
          </c:val>
          <c:extLst>
            <c:ext xmlns:c16="http://schemas.microsoft.com/office/drawing/2014/chart" uri="{C3380CC4-5D6E-409C-BE32-E72D297353CC}">
              <c16:uniqueId val="{00000000-87E8-41FA-A880-46DA2287EBC5}"/>
            </c:ext>
          </c:extLst>
        </c:ser>
        <c:dLbls>
          <c:showLegendKey val="0"/>
          <c:showVal val="1"/>
          <c:showCatName val="0"/>
          <c:showSerName val="0"/>
          <c:showPercent val="0"/>
          <c:showBubbleSize val="0"/>
        </c:dLbls>
        <c:gapWidth val="219"/>
        <c:overlap val="-27"/>
        <c:axId val="81061376"/>
        <c:axId val="81063296"/>
      </c:barChart>
      <c:catAx>
        <c:axId val="81061376"/>
        <c:scaling>
          <c:orientation val="minMax"/>
        </c:scaling>
        <c:delete val="0"/>
        <c:axPos val="b"/>
        <c:title>
          <c:tx>
            <c:rich>
              <a:bodyPr rot="0" vert="horz"/>
              <a:lstStyle/>
              <a:p>
                <a:pPr>
                  <a:defRPr b="0"/>
                </a:pPr>
                <a:r>
                  <a:rPr lang="en-IN" b="0"/>
                  <a:t>Health Problems While Using Pesticide</a:t>
                </a:r>
              </a:p>
            </c:rich>
          </c:tx>
          <c:overlay val="0"/>
          <c:spPr>
            <a:noFill/>
            <a:ln>
              <a:noFill/>
            </a:ln>
            <a:effectLst/>
          </c:spPr>
        </c:title>
        <c:numFmt formatCode="General" sourceLinked="1"/>
        <c:majorTickMark val="none"/>
        <c:minorTickMark val="none"/>
        <c:tickLblPos val="nextTo"/>
        <c:spPr>
          <a:noFill/>
          <a:ln w="9525" cap="flat" cmpd="sng" algn="ctr">
            <a:solidFill>
              <a:schemeClr val="tx1"/>
            </a:solidFill>
            <a:round/>
          </a:ln>
          <a:effectLst/>
        </c:spPr>
        <c:txPr>
          <a:bodyPr rot="-60000000" vert="horz"/>
          <a:lstStyle/>
          <a:p>
            <a:pPr>
              <a:defRPr/>
            </a:pPr>
            <a:endParaRPr lang="en-US"/>
          </a:p>
        </c:txPr>
        <c:crossAx val="81063296"/>
        <c:crosses val="autoZero"/>
        <c:auto val="1"/>
        <c:lblAlgn val="ctr"/>
        <c:lblOffset val="100"/>
        <c:noMultiLvlLbl val="0"/>
      </c:catAx>
      <c:valAx>
        <c:axId val="81063296"/>
        <c:scaling>
          <c:orientation val="minMax"/>
        </c:scaling>
        <c:delete val="0"/>
        <c:axPos val="l"/>
        <c:title>
          <c:tx>
            <c:rich>
              <a:bodyPr rot="-5400000" vert="horz"/>
              <a:lstStyle/>
              <a:p>
                <a:pPr>
                  <a:defRPr b="0"/>
                </a:pPr>
                <a:r>
                  <a:rPr lang="en-IN" b="0" dirty="0"/>
                  <a:t>Number Of  Participants (N=389)</a:t>
                </a:r>
              </a:p>
            </c:rich>
          </c:tx>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vert="horz"/>
          <a:lstStyle/>
          <a:p>
            <a:pPr>
              <a:defRPr/>
            </a:pPr>
            <a:endParaRPr lang="en-US"/>
          </a:p>
        </c:txPr>
        <c:crossAx val="81061376"/>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Sheet1!$B$144</c:f>
              <c:strCache>
                <c:ptCount val="1"/>
                <c:pt idx="0">
                  <c:v>Number Of Participants (N=412)</c:v>
                </c:pt>
              </c:strCache>
            </c:strRef>
          </c:tx>
          <c:spPr>
            <a:solidFill>
              <a:schemeClr val="tx1"/>
            </a:solidFill>
            <a:ln>
              <a:noFill/>
            </a:ln>
            <a:effectLst/>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Sheet1!$A$145:$A$147</c:f>
              <c:strCache>
                <c:ptCount val="3"/>
                <c:pt idx="0">
                  <c:v>By Consulting A Physician</c:v>
                </c:pt>
                <c:pt idx="1">
                  <c:v>Home Remedies</c:v>
                </c:pt>
                <c:pt idx="2">
                  <c:v>Ignore</c:v>
                </c:pt>
              </c:strCache>
            </c:strRef>
          </c:cat>
          <c:val>
            <c:numRef>
              <c:f>Sheet1!$B$145:$B$147</c:f>
              <c:numCache>
                <c:formatCode>General</c:formatCode>
                <c:ptCount val="3"/>
                <c:pt idx="0">
                  <c:v>231</c:v>
                </c:pt>
                <c:pt idx="1">
                  <c:v>141</c:v>
                </c:pt>
                <c:pt idx="2">
                  <c:v>40</c:v>
                </c:pt>
              </c:numCache>
            </c:numRef>
          </c:val>
          <c:extLst>
            <c:ext xmlns:c16="http://schemas.microsoft.com/office/drawing/2014/chart" uri="{C3380CC4-5D6E-409C-BE32-E72D297353CC}">
              <c16:uniqueId val="{00000000-B951-4A67-8DA8-E9F8F6B0EF32}"/>
            </c:ext>
          </c:extLst>
        </c:ser>
        <c:dLbls>
          <c:showLegendKey val="0"/>
          <c:showVal val="1"/>
          <c:showCatName val="0"/>
          <c:showSerName val="0"/>
          <c:showPercent val="0"/>
          <c:showBubbleSize val="0"/>
        </c:dLbls>
        <c:gapWidth val="219"/>
        <c:overlap val="-27"/>
        <c:axId val="82312576"/>
        <c:axId val="82327040"/>
      </c:barChart>
      <c:catAx>
        <c:axId val="82312576"/>
        <c:scaling>
          <c:orientation val="minMax"/>
        </c:scaling>
        <c:delete val="0"/>
        <c:axPos val="b"/>
        <c:title>
          <c:tx>
            <c:rich>
              <a:bodyPr rot="0" vert="horz"/>
              <a:lstStyle/>
              <a:p>
                <a:pPr>
                  <a:defRPr b="0"/>
                </a:pPr>
                <a:r>
                  <a:rPr lang="en-IN" b="0"/>
                  <a:t>Handling the Health Problems</a:t>
                </a:r>
              </a:p>
            </c:rich>
          </c:tx>
          <c:overlay val="0"/>
          <c:spPr>
            <a:noFill/>
            <a:ln>
              <a:noFill/>
            </a:ln>
            <a:effectLst/>
          </c:spPr>
        </c:title>
        <c:numFmt formatCode="General" sourceLinked="1"/>
        <c:majorTickMark val="none"/>
        <c:minorTickMark val="none"/>
        <c:tickLblPos val="nextTo"/>
        <c:spPr>
          <a:noFill/>
          <a:ln w="9525" cap="flat" cmpd="sng" algn="ctr">
            <a:solidFill>
              <a:schemeClr val="tx1"/>
            </a:solidFill>
            <a:round/>
          </a:ln>
          <a:effectLst/>
        </c:spPr>
        <c:txPr>
          <a:bodyPr rot="-60000000" vert="horz"/>
          <a:lstStyle/>
          <a:p>
            <a:pPr>
              <a:defRPr/>
            </a:pPr>
            <a:endParaRPr lang="en-US"/>
          </a:p>
        </c:txPr>
        <c:crossAx val="82327040"/>
        <c:crosses val="autoZero"/>
        <c:auto val="1"/>
        <c:lblAlgn val="ctr"/>
        <c:lblOffset val="100"/>
        <c:noMultiLvlLbl val="0"/>
      </c:catAx>
      <c:valAx>
        <c:axId val="82327040"/>
        <c:scaling>
          <c:orientation val="minMax"/>
        </c:scaling>
        <c:delete val="0"/>
        <c:axPos val="l"/>
        <c:title>
          <c:tx>
            <c:rich>
              <a:bodyPr rot="-5400000" vert="horz"/>
              <a:lstStyle/>
              <a:p>
                <a:pPr>
                  <a:defRPr b="0"/>
                </a:pPr>
                <a:r>
                  <a:rPr lang="en-IN" b="0"/>
                  <a:t>Number of Participants (N=412)</a:t>
                </a:r>
              </a:p>
            </c:rich>
          </c:tx>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vert="horz"/>
          <a:lstStyle/>
          <a:p>
            <a:pPr>
              <a:defRPr/>
            </a:pPr>
            <a:endParaRPr lang="en-US"/>
          </a:p>
        </c:txPr>
        <c:crossAx val="82312576"/>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061300562690072"/>
          <c:y val="0.14069238817825172"/>
          <c:w val="0.67902563316517051"/>
          <c:h val="0.82409715017804652"/>
        </c:manualLayout>
      </c:layout>
      <c:pieChart>
        <c:varyColors val="1"/>
        <c:ser>
          <c:idx val="0"/>
          <c:order val="0"/>
          <c:tx>
            <c:strRef>
              <c:f>Sheet1!$B$149</c:f>
              <c:strCache>
                <c:ptCount val="1"/>
                <c:pt idx="0">
                  <c:v>Percentage (%)</c:v>
                </c:pt>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F884-4E75-B9E7-E02AAF541FA1}"/>
              </c:ext>
            </c:extLst>
          </c:dPt>
          <c:dPt>
            <c:idx val="1"/>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3-F884-4E75-B9E7-E02AAF541FA1}"/>
              </c:ext>
            </c:extLst>
          </c:dPt>
          <c:dLbls>
            <c:dLbl>
              <c:idx val="0"/>
              <c:tx>
                <c:rich>
                  <a:bodyPr/>
                  <a:lstStyle/>
                  <a:p>
                    <a:r>
                      <a:rPr lang="en-US"/>
                      <a:t>62.6%</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F884-4E75-B9E7-E02AAF541FA1}"/>
                </c:ext>
              </c:extLst>
            </c:dLbl>
            <c:dLbl>
              <c:idx val="1"/>
              <c:tx>
                <c:rich>
                  <a:bodyPr/>
                  <a:lstStyle/>
                  <a:p>
                    <a:r>
                      <a:rPr lang="en-US"/>
                      <a:t>37.4%</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F884-4E75-B9E7-E02AAF541FA1}"/>
                </c:ext>
              </c:extLst>
            </c:dLbl>
            <c:spPr>
              <a:solidFill>
                <a:schemeClr val="bg1"/>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Sheet1!$A$150:$A$151</c:f>
              <c:strCache>
                <c:ptCount val="2"/>
                <c:pt idx="0">
                  <c:v>Yes</c:v>
                </c:pt>
                <c:pt idx="1">
                  <c:v>No</c:v>
                </c:pt>
              </c:strCache>
            </c:strRef>
          </c:cat>
          <c:val>
            <c:numRef>
              <c:f>Sheet1!$B$150:$B$151</c:f>
              <c:numCache>
                <c:formatCode>0.00%</c:formatCode>
                <c:ptCount val="2"/>
                <c:pt idx="0">
                  <c:v>0.626</c:v>
                </c:pt>
                <c:pt idx="1">
                  <c:v>0.373</c:v>
                </c:pt>
              </c:numCache>
            </c:numRef>
          </c:val>
          <c:extLst>
            <c:ext xmlns:c16="http://schemas.microsoft.com/office/drawing/2014/chart" uri="{C3380CC4-5D6E-409C-BE32-E72D297353CC}">
              <c16:uniqueId val="{00000004-F884-4E75-B9E7-E02AAF541FA1}"/>
            </c:ext>
          </c:extLst>
        </c:ser>
        <c:dLbls>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zero"/>
    <c:showDLblsOverMax val="0"/>
  </c:chart>
  <c:spPr>
    <a:solidFill>
      <a:schemeClr val="bg1"/>
    </a:solidFill>
    <a:ln w="9525" cap="flat" cmpd="sng" algn="ctr">
      <a:noFill/>
      <a:round/>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Sheet1!$B$153</c:f>
              <c:strCache>
                <c:ptCount val="1"/>
                <c:pt idx="0">
                  <c:v>Number Of Partcipants (N=258)</c:v>
                </c:pt>
              </c:strCache>
            </c:strRef>
          </c:tx>
          <c:spPr>
            <a:solidFill>
              <a:schemeClr val="tx1"/>
            </a:solidFill>
            <a:ln>
              <a:noFill/>
            </a:ln>
            <a:effectLst/>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Sheet1!$A$154:$A$160</c:f>
              <c:strCache>
                <c:ptCount val="7"/>
                <c:pt idx="0">
                  <c:v>Asthma</c:v>
                </c:pt>
                <c:pt idx="1">
                  <c:v>Diabetes Mellitus</c:v>
                </c:pt>
                <c:pt idx="2">
                  <c:v>Hypertension</c:v>
                </c:pt>
                <c:pt idx="3">
                  <c:v>Kidney Problems</c:v>
                </c:pt>
                <c:pt idx="4">
                  <c:v>Skin Diseases</c:v>
                </c:pt>
                <c:pt idx="5">
                  <c:v>Cancer</c:v>
                </c:pt>
                <c:pt idx="6">
                  <c:v>Other</c:v>
                </c:pt>
              </c:strCache>
            </c:strRef>
          </c:cat>
          <c:val>
            <c:numRef>
              <c:f>Sheet1!$B$154:$B$160</c:f>
              <c:numCache>
                <c:formatCode>General</c:formatCode>
                <c:ptCount val="7"/>
                <c:pt idx="0">
                  <c:v>228</c:v>
                </c:pt>
                <c:pt idx="1">
                  <c:v>87</c:v>
                </c:pt>
                <c:pt idx="2">
                  <c:v>100</c:v>
                </c:pt>
                <c:pt idx="3">
                  <c:v>111</c:v>
                </c:pt>
                <c:pt idx="4">
                  <c:v>176</c:v>
                </c:pt>
                <c:pt idx="5">
                  <c:v>176</c:v>
                </c:pt>
                <c:pt idx="6">
                  <c:v>24</c:v>
                </c:pt>
              </c:numCache>
            </c:numRef>
          </c:val>
          <c:extLst>
            <c:ext xmlns:c16="http://schemas.microsoft.com/office/drawing/2014/chart" uri="{C3380CC4-5D6E-409C-BE32-E72D297353CC}">
              <c16:uniqueId val="{00000000-0AA9-4495-A73D-5B71C167380F}"/>
            </c:ext>
          </c:extLst>
        </c:ser>
        <c:dLbls>
          <c:showLegendKey val="0"/>
          <c:showVal val="1"/>
          <c:showCatName val="0"/>
          <c:showSerName val="0"/>
          <c:showPercent val="0"/>
          <c:showBubbleSize val="0"/>
        </c:dLbls>
        <c:gapWidth val="219"/>
        <c:overlap val="-27"/>
        <c:axId val="82223872"/>
        <c:axId val="82225792"/>
      </c:barChart>
      <c:catAx>
        <c:axId val="82223872"/>
        <c:scaling>
          <c:orientation val="minMax"/>
        </c:scaling>
        <c:delete val="0"/>
        <c:axPos val="b"/>
        <c:title>
          <c:tx>
            <c:rich>
              <a:bodyPr rot="0" vert="horz"/>
              <a:lstStyle/>
              <a:p>
                <a:pPr>
                  <a:defRPr b="0"/>
                </a:pPr>
                <a:r>
                  <a:rPr lang="en-IN" b="0"/>
                  <a:t>Diseases That Can be Worsened by Pesticicde Usage</a:t>
                </a:r>
              </a:p>
            </c:rich>
          </c:tx>
          <c:overlay val="0"/>
          <c:spPr>
            <a:noFill/>
            <a:ln>
              <a:noFill/>
            </a:ln>
            <a:effectLst/>
          </c:spPr>
        </c:title>
        <c:numFmt formatCode="General" sourceLinked="1"/>
        <c:majorTickMark val="none"/>
        <c:minorTickMark val="none"/>
        <c:tickLblPos val="nextTo"/>
        <c:spPr>
          <a:noFill/>
          <a:ln w="9525" cap="flat" cmpd="sng" algn="ctr">
            <a:solidFill>
              <a:schemeClr val="tx1"/>
            </a:solidFill>
            <a:round/>
          </a:ln>
          <a:effectLst/>
        </c:spPr>
        <c:txPr>
          <a:bodyPr rot="-60000000" vert="horz"/>
          <a:lstStyle/>
          <a:p>
            <a:pPr>
              <a:defRPr/>
            </a:pPr>
            <a:endParaRPr lang="en-US"/>
          </a:p>
        </c:txPr>
        <c:crossAx val="82225792"/>
        <c:crosses val="autoZero"/>
        <c:auto val="1"/>
        <c:lblAlgn val="ctr"/>
        <c:lblOffset val="100"/>
        <c:noMultiLvlLbl val="0"/>
      </c:catAx>
      <c:valAx>
        <c:axId val="82225792"/>
        <c:scaling>
          <c:orientation val="minMax"/>
        </c:scaling>
        <c:delete val="0"/>
        <c:axPos val="l"/>
        <c:title>
          <c:tx>
            <c:rich>
              <a:bodyPr rot="-5400000" vert="horz"/>
              <a:lstStyle/>
              <a:p>
                <a:pPr>
                  <a:defRPr b="0"/>
                </a:pPr>
                <a:r>
                  <a:rPr lang="en-IN" b="0"/>
                  <a:t>Number of Population (N=258)</a:t>
                </a:r>
              </a:p>
            </c:rich>
          </c:tx>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vert="horz"/>
          <a:lstStyle/>
          <a:p>
            <a:pPr>
              <a:defRPr/>
            </a:pPr>
            <a:endParaRPr lang="en-US"/>
          </a:p>
        </c:txPr>
        <c:crossAx val="8222387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Sheet1!$B$84</c:f>
              <c:strCache>
                <c:ptCount val="1"/>
                <c:pt idx="0">
                  <c:v>Percentage (%)</c:v>
                </c:pt>
              </c:strCache>
            </c:strRef>
          </c:tx>
          <c:dPt>
            <c:idx val="0"/>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1-2803-4F27-9821-69EA89D2B1D5}"/>
              </c:ext>
            </c:extLst>
          </c:dPt>
          <c:dPt>
            <c:idx val="1"/>
            <c:bubble3D val="0"/>
            <c:spPr>
              <a:solidFill>
                <a:schemeClr val="tx1"/>
              </a:solidFill>
              <a:ln w="19050">
                <a:solidFill>
                  <a:schemeClr val="lt1"/>
                </a:solidFill>
              </a:ln>
              <a:effectLst/>
            </c:spPr>
            <c:extLst>
              <c:ext xmlns:c16="http://schemas.microsoft.com/office/drawing/2014/chart" uri="{C3380CC4-5D6E-409C-BE32-E72D297353CC}">
                <c16:uniqueId val="{00000003-2803-4F27-9821-69EA89D2B1D5}"/>
              </c:ext>
            </c:extLst>
          </c:dPt>
          <c:dLbls>
            <c:dLbl>
              <c:idx val="0"/>
              <c:tx>
                <c:rich>
                  <a:bodyPr/>
                  <a:lstStyle/>
                  <a:p>
                    <a:r>
                      <a:rPr lang="en-US" dirty="0"/>
                      <a:t>35.5%</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2803-4F27-9821-69EA89D2B1D5}"/>
                </c:ext>
              </c:extLst>
            </c:dLbl>
            <c:dLbl>
              <c:idx val="1"/>
              <c:tx>
                <c:rich>
                  <a:bodyPr/>
                  <a:lstStyle/>
                  <a:p>
                    <a:r>
                      <a:rPr lang="en-US"/>
                      <a:t>64.5%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2803-4F27-9821-69EA89D2B1D5}"/>
                </c:ext>
              </c:extLst>
            </c:dLbl>
            <c:spPr>
              <a:solidFill>
                <a:schemeClr val="bg1"/>
              </a:solidFill>
              <a:ln>
                <a:noFill/>
              </a:ln>
              <a:effectLst/>
            </c:spPr>
            <c:txPr>
              <a:bodyPr rot="0" vert="horz"/>
              <a:lstStyle/>
              <a:p>
                <a:pPr>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Sheet1!$A$85:$A$86</c:f>
              <c:strCache>
                <c:ptCount val="2"/>
                <c:pt idx="0">
                  <c:v>Yes</c:v>
                </c:pt>
                <c:pt idx="1">
                  <c:v>No</c:v>
                </c:pt>
              </c:strCache>
            </c:strRef>
          </c:cat>
          <c:val>
            <c:numRef>
              <c:f>Sheet1!$B$85:$B$86</c:f>
              <c:numCache>
                <c:formatCode>0.00%</c:formatCode>
                <c:ptCount val="2"/>
                <c:pt idx="0">
                  <c:v>0.35399999999999998</c:v>
                </c:pt>
                <c:pt idx="1">
                  <c:v>0.64500000000000002</c:v>
                </c:pt>
              </c:numCache>
            </c:numRef>
          </c:val>
          <c:extLst>
            <c:ext xmlns:c16="http://schemas.microsoft.com/office/drawing/2014/chart" uri="{C3380CC4-5D6E-409C-BE32-E72D297353CC}">
              <c16:uniqueId val="{00000004-2803-4F27-9821-69EA89D2B1D5}"/>
            </c:ext>
          </c:extLst>
        </c:ser>
        <c:dLbls>
          <c:showLegendKey val="0"/>
          <c:showVal val="1"/>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vert="horz"/>
        <a:lstStyle/>
        <a:p>
          <a:pPr>
            <a:defRPr/>
          </a:pPr>
          <a:endParaRPr lang="en-US"/>
        </a:p>
      </c:txPr>
    </c:legend>
    <c:plotVisOnly val="1"/>
    <c:dispBlanksAs val="zero"/>
    <c:showDLblsOverMax val="0"/>
  </c:chart>
  <c:spPr>
    <a:solidFill>
      <a:schemeClr val="bg1"/>
    </a:solidFill>
    <a:ln w="9525" cap="flat" cmpd="sng" algn="ctr">
      <a:noFill/>
      <a:round/>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598454235650454"/>
          <c:y val="0.16318958182749066"/>
          <c:w val="0.6478666348753841"/>
          <c:h val="0.73201741507047347"/>
        </c:manualLayout>
      </c:layout>
      <c:pieChart>
        <c:varyColors val="1"/>
        <c:ser>
          <c:idx val="0"/>
          <c:order val="0"/>
          <c:tx>
            <c:strRef>
              <c:f>Sheet1!$B$117</c:f>
              <c:strCache>
                <c:ptCount val="1"/>
                <c:pt idx="0">
                  <c:v>Percentage (%)</c:v>
                </c:pt>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F5A2-408D-9D09-1D9237D4C142}"/>
              </c:ext>
            </c:extLst>
          </c:dPt>
          <c:dPt>
            <c:idx val="1"/>
            <c:bubble3D val="0"/>
            <c:spPr>
              <a:pattFill prst="wdDnDiag">
                <a:fgClr>
                  <a:schemeClr val="tx1"/>
                </a:fgClr>
                <a:bgClr>
                  <a:schemeClr val="bg1"/>
                </a:bgClr>
              </a:pattFill>
              <a:ln w="19050">
                <a:solidFill>
                  <a:schemeClr val="lt1"/>
                </a:solidFill>
              </a:ln>
              <a:effectLst/>
            </c:spPr>
            <c:extLst>
              <c:ext xmlns:c16="http://schemas.microsoft.com/office/drawing/2014/chart" uri="{C3380CC4-5D6E-409C-BE32-E72D297353CC}">
                <c16:uniqueId val="{00000003-F5A2-408D-9D09-1D9237D4C142}"/>
              </c:ext>
            </c:extLst>
          </c:dPt>
          <c:dLbls>
            <c:dLbl>
              <c:idx val="0"/>
              <c:tx>
                <c:rich>
                  <a:bodyPr/>
                  <a:lstStyle/>
                  <a:p>
                    <a:r>
                      <a:rPr lang="en-US"/>
                      <a:t>95.4%</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F5A2-408D-9D09-1D9237D4C142}"/>
                </c:ext>
              </c:extLst>
            </c:dLbl>
            <c:dLbl>
              <c:idx val="1"/>
              <c:tx>
                <c:rich>
                  <a:bodyPr/>
                  <a:lstStyle/>
                  <a:p>
                    <a:r>
                      <a:rPr lang="en-US"/>
                      <a:t>4.6%</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F5A2-408D-9D09-1D9237D4C142}"/>
                </c:ext>
              </c:extLst>
            </c:dLbl>
            <c:spPr>
              <a:solidFill>
                <a:schemeClr val="bg1"/>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Sheet1!$A$118:$A$119</c:f>
              <c:strCache>
                <c:ptCount val="2"/>
                <c:pt idx="0">
                  <c:v>Yes</c:v>
                </c:pt>
                <c:pt idx="1">
                  <c:v>No</c:v>
                </c:pt>
              </c:strCache>
            </c:strRef>
          </c:cat>
          <c:val>
            <c:numRef>
              <c:f>Sheet1!$B$118:$B$119</c:f>
              <c:numCache>
                <c:formatCode>0.00%</c:formatCode>
                <c:ptCount val="2"/>
                <c:pt idx="0">
                  <c:v>0.95299999999999996</c:v>
                </c:pt>
                <c:pt idx="1">
                  <c:v>4.5999999999999999E-2</c:v>
                </c:pt>
              </c:numCache>
            </c:numRef>
          </c:val>
          <c:extLst>
            <c:ext xmlns:c16="http://schemas.microsoft.com/office/drawing/2014/chart" uri="{C3380CC4-5D6E-409C-BE32-E72D297353CC}">
              <c16:uniqueId val="{00000004-F5A2-408D-9D09-1D9237D4C142}"/>
            </c:ext>
          </c:extLst>
        </c:ser>
        <c:dLbls>
          <c:showLegendKey val="0"/>
          <c:showVal val="1"/>
          <c:showCatName val="0"/>
          <c:showSerName val="0"/>
          <c:showPercent val="0"/>
          <c:showBubbleSize val="0"/>
          <c:showLeaderLines val="1"/>
        </c:dLbls>
        <c:firstSliceAng val="0"/>
      </c:pieChart>
      <c:spPr>
        <a:noFill/>
        <a:ln>
          <a:noFill/>
        </a:ln>
        <a:effectLst/>
      </c:spPr>
    </c:plotArea>
    <c:legend>
      <c:legendPos val="t"/>
      <c:layout>
        <c:manualLayout>
          <c:xMode val="edge"/>
          <c:yMode val="edge"/>
          <c:x val="0.46286906607554318"/>
          <c:y val="2.9366755511384172E-2"/>
          <c:w val="0.24489529487295447"/>
          <c:h val="6.8328830898986989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zero"/>
    <c:showDLblsOverMax val="0"/>
  </c:chart>
  <c:spPr>
    <a:solidFill>
      <a:schemeClr val="bg1"/>
    </a:solidFill>
    <a:ln w="9525" cap="flat" cmpd="sng" algn="ctr">
      <a:noFill/>
      <a:round/>
    </a:ln>
    <a:effectLst/>
  </c:spPr>
  <c:txPr>
    <a:bodyPr/>
    <a:lstStyle/>
    <a:p>
      <a:pPr>
        <a:defRPr sz="12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164092592592588"/>
          <c:y val="0.10583333333333333"/>
          <c:w val="0.84248870370370366"/>
          <c:h val="0.70783527777777855"/>
        </c:manualLayout>
      </c:layout>
      <c:barChart>
        <c:barDir val="col"/>
        <c:grouping val="clustered"/>
        <c:varyColors val="0"/>
        <c:ser>
          <c:idx val="0"/>
          <c:order val="0"/>
          <c:tx>
            <c:strRef>
              <c:f>Sheet1!$B$121</c:f>
              <c:strCache>
                <c:ptCount val="1"/>
                <c:pt idx="0">
                  <c:v>Number of Participants (N=412)</c:v>
                </c:pt>
              </c:strCache>
            </c:strRef>
          </c:tx>
          <c:spPr>
            <a:solidFill>
              <a:schemeClr val="tx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Sheet1!$A$122:$A$125</c:f>
              <c:strCache>
                <c:ptCount val="4"/>
                <c:pt idx="0">
                  <c:v>1-4 years</c:v>
                </c:pt>
                <c:pt idx="1">
                  <c:v>4-8 years </c:v>
                </c:pt>
                <c:pt idx="2">
                  <c:v>8-12 years</c:v>
                </c:pt>
                <c:pt idx="3">
                  <c:v>12 years or more </c:v>
                </c:pt>
              </c:strCache>
            </c:strRef>
          </c:cat>
          <c:val>
            <c:numRef>
              <c:f>Sheet1!$B$122:$B$125</c:f>
              <c:numCache>
                <c:formatCode>General</c:formatCode>
                <c:ptCount val="4"/>
                <c:pt idx="0">
                  <c:v>47</c:v>
                </c:pt>
                <c:pt idx="1">
                  <c:v>83</c:v>
                </c:pt>
                <c:pt idx="2">
                  <c:v>105</c:v>
                </c:pt>
                <c:pt idx="3">
                  <c:v>177</c:v>
                </c:pt>
              </c:numCache>
            </c:numRef>
          </c:val>
          <c:extLst>
            <c:ext xmlns:c16="http://schemas.microsoft.com/office/drawing/2014/chart" uri="{C3380CC4-5D6E-409C-BE32-E72D297353CC}">
              <c16:uniqueId val="{00000000-BCF6-4D61-BAAE-3E3B56B039F1}"/>
            </c:ext>
          </c:extLst>
        </c:ser>
        <c:dLbls>
          <c:showLegendKey val="0"/>
          <c:showVal val="1"/>
          <c:showCatName val="0"/>
          <c:showSerName val="0"/>
          <c:showPercent val="0"/>
          <c:showBubbleSize val="0"/>
        </c:dLbls>
        <c:gapWidth val="219"/>
        <c:overlap val="-27"/>
        <c:axId val="73915392"/>
        <c:axId val="73933952"/>
      </c:barChart>
      <c:catAx>
        <c:axId val="739153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sz="1600" dirty="0">
                    <a:solidFill>
                      <a:schemeClr val="tx1"/>
                    </a:solidFill>
                  </a:rPr>
                  <a:t>Years</a:t>
                </a:r>
                <a:r>
                  <a:rPr lang="en-IN" sz="1600" baseline="0" dirty="0">
                    <a:solidFill>
                      <a:schemeClr val="tx1"/>
                    </a:solidFill>
                  </a:rPr>
                  <a:t> of using pesticides</a:t>
                </a:r>
                <a:endParaRPr lang="en-IN" sz="1600" dirty="0">
                  <a:solidFill>
                    <a:schemeClr val="tx1"/>
                  </a:solidFill>
                </a:endParaRPr>
              </a:p>
            </c:rich>
          </c:tx>
          <c:overlay val="0"/>
          <c:spPr>
            <a:noFill/>
            <a:ln>
              <a:noFill/>
            </a:ln>
            <a:effectLst/>
          </c:sp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3933952"/>
        <c:crosses val="autoZero"/>
        <c:auto val="1"/>
        <c:lblAlgn val="ctr"/>
        <c:lblOffset val="100"/>
        <c:noMultiLvlLbl val="0"/>
      </c:catAx>
      <c:valAx>
        <c:axId val="73933952"/>
        <c:scaling>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sz="1600">
                    <a:solidFill>
                      <a:schemeClr val="tx1"/>
                    </a:solidFill>
                  </a:rPr>
                  <a:t>Number</a:t>
                </a:r>
                <a:r>
                  <a:rPr lang="en-IN" sz="1600" baseline="0">
                    <a:solidFill>
                      <a:schemeClr val="tx1"/>
                    </a:solidFill>
                  </a:rPr>
                  <a:t> of Participants (N=412)</a:t>
                </a:r>
                <a:endParaRPr lang="en-IN" sz="1600">
                  <a:solidFill>
                    <a:schemeClr val="tx1"/>
                  </a:solidFill>
                </a:endParaRPr>
              </a:p>
            </c:rich>
          </c:tx>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391539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Sheet1!$B$88</c:f>
              <c:strCache>
                <c:ptCount val="1"/>
                <c:pt idx="0">
                  <c:v>Number of Participants (N=412)</c:v>
                </c:pt>
              </c:strCache>
            </c:strRef>
          </c:tx>
          <c:spPr>
            <a:solidFill>
              <a:schemeClr val="tx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Sheet1!$A$89:$A$93</c:f>
              <c:strCache>
                <c:ptCount val="5"/>
                <c:pt idx="0">
                  <c:v>18- 30</c:v>
                </c:pt>
                <c:pt idx="1">
                  <c:v>30-40</c:v>
                </c:pt>
                <c:pt idx="2">
                  <c:v>40-50</c:v>
                </c:pt>
                <c:pt idx="3">
                  <c:v>50-60</c:v>
                </c:pt>
                <c:pt idx="4">
                  <c:v>60 or above</c:v>
                </c:pt>
              </c:strCache>
            </c:strRef>
          </c:cat>
          <c:val>
            <c:numRef>
              <c:f>Sheet1!$B$89:$B$93</c:f>
              <c:numCache>
                <c:formatCode>General</c:formatCode>
                <c:ptCount val="5"/>
                <c:pt idx="0">
                  <c:v>95</c:v>
                </c:pt>
                <c:pt idx="1">
                  <c:v>66</c:v>
                </c:pt>
                <c:pt idx="2">
                  <c:v>105</c:v>
                </c:pt>
                <c:pt idx="3">
                  <c:v>109</c:v>
                </c:pt>
                <c:pt idx="4">
                  <c:v>37</c:v>
                </c:pt>
              </c:numCache>
            </c:numRef>
          </c:val>
          <c:extLst>
            <c:ext xmlns:c16="http://schemas.microsoft.com/office/drawing/2014/chart" uri="{C3380CC4-5D6E-409C-BE32-E72D297353CC}">
              <c16:uniqueId val="{00000000-1C88-4151-B11A-797FC4B67413}"/>
            </c:ext>
          </c:extLst>
        </c:ser>
        <c:dLbls>
          <c:showLegendKey val="0"/>
          <c:showVal val="1"/>
          <c:showCatName val="0"/>
          <c:showSerName val="0"/>
          <c:showPercent val="0"/>
          <c:showBubbleSize val="0"/>
        </c:dLbls>
        <c:gapWidth val="219"/>
        <c:overlap val="-27"/>
        <c:axId val="73954432"/>
        <c:axId val="73956352"/>
      </c:barChart>
      <c:catAx>
        <c:axId val="7395443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sz="1600">
                    <a:solidFill>
                      <a:schemeClr val="tx1"/>
                    </a:solidFill>
                  </a:rPr>
                  <a:t>Age</a:t>
                </a:r>
                <a:r>
                  <a:rPr lang="en-IN" sz="1600" baseline="0">
                    <a:solidFill>
                      <a:schemeClr val="tx1"/>
                    </a:solidFill>
                  </a:rPr>
                  <a:t> in Years</a:t>
                </a:r>
                <a:endParaRPr lang="en-IN" sz="1600">
                  <a:solidFill>
                    <a:schemeClr val="tx1"/>
                  </a:solidFill>
                </a:endParaRPr>
              </a:p>
            </c:rich>
          </c:tx>
          <c:overlay val="0"/>
          <c:spPr>
            <a:noFill/>
            <a:ln>
              <a:noFill/>
            </a:ln>
            <a:effectLst/>
          </c:spPr>
        </c:title>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3956352"/>
        <c:crosses val="autoZero"/>
        <c:auto val="1"/>
        <c:lblAlgn val="ctr"/>
        <c:lblOffset val="100"/>
        <c:noMultiLvlLbl val="0"/>
      </c:catAx>
      <c:valAx>
        <c:axId val="73956352"/>
        <c:scaling>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1600" b="0">
                    <a:solidFill>
                      <a:schemeClr val="tx1"/>
                    </a:solidFill>
                  </a:rPr>
                  <a:t>Number of Participants </a:t>
                </a:r>
                <a:r>
                  <a:rPr lang="en-US" sz="1600" b="0" i="0" u="none" strike="noStrike" baseline="0">
                    <a:solidFill>
                      <a:schemeClr val="tx1"/>
                    </a:solidFill>
                    <a:effectLst/>
                  </a:rPr>
                  <a:t>(N=412)</a:t>
                </a:r>
                <a:endParaRPr lang="en-US" sz="1600" b="0">
                  <a:solidFill>
                    <a:schemeClr val="tx1"/>
                  </a:solidFill>
                </a:endParaRPr>
              </a:p>
            </c:rich>
          </c:tx>
          <c:overlay val="0"/>
          <c:spPr>
            <a:noFill/>
            <a:ln>
              <a:noFill/>
            </a:ln>
            <a:effectLst/>
          </c:spPr>
        </c:title>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7395443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Sheet1!$B$95</c:f>
              <c:strCache>
                <c:ptCount val="1"/>
                <c:pt idx="0">
                  <c:v>Percentage (%)</c:v>
                </c:pt>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5FA9-4695-8A15-20C9A9EAE8D4}"/>
              </c:ext>
            </c:extLst>
          </c:dPt>
          <c:dPt>
            <c:idx val="1"/>
            <c:bubble3D val="0"/>
            <c:spPr>
              <a:pattFill prst="wdDnDiag">
                <a:fgClr>
                  <a:schemeClr val="bg1"/>
                </a:fgClr>
                <a:bgClr>
                  <a:schemeClr val="tx1"/>
                </a:bgClr>
              </a:pattFill>
              <a:ln w="19050">
                <a:solidFill>
                  <a:schemeClr val="lt1"/>
                </a:solidFill>
              </a:ln>
              <a:effectLst/>
            </c:spPr>
            <c:extLst>
              <c:ext xmlns:c16="http://schemas.microsoft.com/office/drawing/2014/chart" uri="{C3380CC4-5D6E-409C-BE32-E72D297353CC}">
                <c16:uniqueId val="{00000003-5FA9-4695-8A15-20C9A9EAE8D4}"/>
              </c:ext>
            </c:extLst>
          </c:dPt>
          <c:dLbls>
            <c:dLbl>
              <c:idx val="0"/>
              <c:tx>
                <c:rich>
                  <a:bodyPr/>
                  <a:lstStyle/>
                  <a:p>
                    <a:r>
                      <a:rPr lang="en-US"/>
                      <a:t>64.5%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5FA9-4695-8A15-20C9A9EAE8D4}"/>
                </c:ext>
              </c:extLst>
            </c:dLbl>
            <c:dLbl>
              <c:idx val="1"/>
              <c:tx>
                <c:rich>
                  <a:bodyPr/>
                  <a:lstStyle/>
                  <a:p>
                    <a:r>
                      <a:rPr lang="en-US"/>
                      <a:t>35.5%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5FA9-4695-8A15-20C9A9EAE8D4}"/>
                </c:ext>
              </c:extLst>
            </c:dLbl>
            <c:spPr>
              <a:solidFill>
                <a:schemeClr val="bg1"/>
              </a:solidFill>
              <a:ln>
                <a:noFill/>
              </a:ln>
              <a:effectLst/>
            </c:spPr>
            <c:txPr>
              <a:bodyPr rot="0" vert="horz"/>
              <a:lstStyle/>
              <a:p>
                <a:pPr>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Sheet1!$A$96:$A$97</c:f>
              <c:strCache>
                <c:ptCount val="2"/>
                <c:pt idx="0">
                  <c:v>Male</c:v>
                </c:pt>
                <c:pt idx="1">
                  <c:v>Female</c:v>
                </c:pt>
              </c:strCache>
            </c:strRef>
          </c:cat>
          <c:val>
            <c:numRef>
              <c:f>Sheet1!$B$96:$B$97</c:f>
              <c:numCache>
                <c:formatCode>0.00%</c:formatCode>
                <c:ptCount val="2"/>
                <c:pt idx="0">
                  <c:v>0.64500000000000124</c:v>
                </c:pt>
                <c:pt idx="1">
                  <c:v>0.35400000000000031</c:v>
                </c:pt>
              </c:numCache>
            </c:numRef>
          </c:val>
          <c:extLst>
            <c:ext xmlns:c16="http://schemas.microsoft.com/office/drawing/2014/chart" uri="{C3380CC4-5D6E-409C-BE32-E72D297353CC}">
              <c16:uniqueId val="{00000004-5FA9-4695-8A15-20C9A9EAE8D4}"/>
            </c:ext>
          </c:extLst>
        </c:ser>
        <c:dLbls>
          <c:showLegendKey val="0"/>
          <c:showVal val="1"/>
          <c:showCatName val="0"/>
          <c:showSerName val="0"/>
          <c:showPercent val="0"/>
          <c:showBubbleSize val="0"/>
          <c:showLeaderLines val="1"/>
        </c:dLbls>
        <c:firstSliceAng val="0"/>
      </c:pieChart>
      <c:spPr>
        <a:noFill/>
        <a:ln>
          <a:noFill/>
        </a:ln>
        <a:effectLst/>
      </c:spPr>
    </c:plotArea>
    <c:legend>
      <c:legendPos val="t"/>
      <c:legendEntry>
        <c:idx val="0"/>
        <c:txPr>
          <a:bodyPr rot="0" vert="horz"/>
          <a:lstStyle/>
          <a:p>
            <a:pPr>
              <a:defRPr sz="1400"/>
            </a:pPr>
            <a:endParaRPr lang="en-US"/>
          </a:p>
        </c:txPr>
      </c:legendEntry>
      <c:legendEntry>
        <c:idx val="1"/>
        <c:txPr>
          <a:bodyPr rot="0" vert="horz"/>
          <a:lstStyle/>
          <a:p>
            <a:pPr>
              <a:defRPr sz="1400"/>
            </a:pPr>
            <a:endParaRPr lang="en-US"/>
          </a:p>
        </c:txPr>
      </c:legendEntry>
      <c:overlay val="0"/>
      <c:spPr>
        <a:noFill/>
        <a:ln>
          <a:noFill/>
        </a:ln>
        <a:effectLst/>
      </c:spPr>
      <c:txPr>
        <a:bodyPr rot="0" vert="horz"/>
        <a:lstStyle/>
        <a:p>
          <a:pPr>
            <a:defRPr sz="1400"/>
          </a:pPr>
          <a:endParaRPr lang="en-US"/>
        </a:p>
      </c:txPr>
    </c:legend>
    <c:plotVisOnly val="1"/>
    <c:dispBlanksAs val="zero"/>
    <c:showDLblsOverMax val="0"/>
  </c:chart>
  <c:spPr>
    <a:solidFill>
      <a:schemeClr val="bg1"/>
    </a:solidFill>
    <a:ln w="9525" cap="flat" cmpd="sng" algn="ctr">
      <a:noFill/>
      <a:round/>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1015721750663"/>
          <c:y val="3.0089437661169862E-2"/>
          <c:w val="0.87117804685381317"/>
          <c:h val="0.8533004986511894"/>
        </c:manualLayout>
      </c:layout>
      <c:barChart>
        <c:barDir val="col"/>
        <c:grouping val="clustered"/>
        <c:varyColors val="0"/>
        <c:ser>
          <c:idx val="0"/>
          <c:order val="0"/>
          <c:tx>
            <c:strRef>
              <c:f>Sheet1!$B$5</c:f>
              <c:strCache>
                <c:ptCount val="1"/>
                <c:pt idx="0">
                  <c:v>Number Of Participants (N=412)</c:v>
                </c:pt>
              </c:strCache>
            </c:strRef>
          </c:tx>
          <c:spPr>
            <a:solidFill>
              <a:schemeClr val="tx1"/>
            </a:solidFill>
            <a:ln>
              <a:noFill/>
            </a:ln>
            <a:effectLst/>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Sheet1!$A$6:$A$9</c:f>
              <c:strCache>
                <c:ptCount val="4"/>
                <c:pt idx="0">
                  <c:v>Illiterate </c:v>
                </c:pt>
                <c:pt idx="1">
                  <c:v>Primary School</c:v>
                </c:pt>
                <c:pt idx="2">
                  <c:v>High School</c:v>
                </c:pt>
                <c:pt idx="3">
                  <c:v>College Graduates</c:v>
                </c:pt>
              </c:strCache>
            </c:strRef>
          </c:cat>
          <c:val>
            <c:numRef>
              <c:f>Sheet1!$B$6:$B$9</c:f>
              <c:numCache>
                <c:formatCode>General</c:formatCode>
                <c:ptCount val="4"/>
                <c:pt idx="0">
                  <c:v>42</c:v>
                </c:pt>
                <c:pt idx="1">
                  <c:v>172</c:v>
                </c:pt>
                <c:pt idx="2">
                  <c:v>111</c:v>
                </c:pt>
                <c:pt idx="3">
                  <c:v>87</c:v>
                </c:pt>
              </c:numCache>
            </c:numRef>
          </c:val>
          <c:extLst>
            <c:ext xmlns:c16="http://schemas.microsoft.com/office/drawing/2014/chart" uri="{C3380CC4-5D6E-409C-BE32-E72D297353CC}">
              <c16:uniqueId val="{00000000-8263-479B-88C3-3A0FA518967B}"/>
            </c:ext>
          </c:extLst>
        </c:ser>
        <c:dLbls>
          <c:showLegendKey val="0"/>
          <c:showVal val="0"/>
          <c:showCatName val="0"/>
          <c:showSerName val="0"/>
          <c:showPercent val="0"/>
          <c:showBubbleSize val="0"/>
        </c:dLbls>
        <c:gapWidth val="219"/>
        <c:overlap val="-27"/>
        <c:axId val="73844992"/>
        <c:axId val="74084736"/>
      </c:barChart>
      <c:catAx>
        <c:axId val="73844992"/>
        <c:scaling>
          <c:orientation val="minMax"/>
        </c:scaling>
        <c:delete val="0"/>
        <c:axPos val="b"/>
        <c:title>
          <c:tx>
            <c:rich>
              <a:bodyPr rot="0" vert="horz"/>
              <a:lstStyle/>
              <a:p>
                <a:pPr>
                  <a:defRPr b="0"/>
                </a:pPr>
                <a:r>
                  <a:rPr lang="en-IN" b="0"/>
                  <a:t>Literacy Level</a:t>
                </a:r>
              </a:p>
            </c:rich>
          </c:tx>
          <c:overlay val="0"/>
          <c:spPr>
            <a:noFill/>
            <a:ln>
              <a:noFill/>
            </a:ln>
            <a:effectLst/>
          </c:spPr>
        </c:title>
        <c:numFmt formatCode="General" sourceLinked="1"/>
        <c:majorTickMark val="none"/>
        <c:minorTickMark val="none"/>
        <c:tickLblPos val="nextTo"/>
        <c:spPr>
          <a:noFill/>
          <a:ln w="9525" cap="flat" cmpd="sng" algn="ctr">
            <a:solidFill>
              <a:schemeClr val="tx1"/>
            </a:solidFill>
            <a:round/>
          </a:ln>
          <a:effectLst/>
        </c:spPr>
        <c:txPr>
          <a:bodyPr rot="-60000000" vert="horz"/>
          <a:lstStyle/>
          <a:p>
            <a:pPr>
              <a:defRPr/>
            </a:pPr>
            <a:endParaRPr lang="en-US"/>
          </a:p>
        </c:txPr>
        <c:crossAx val="74084736"/>
        <c:crosses val="autoZero"/>
        <c:auto val="1"/>
        <c:lblAlgn val="ctr"/>
        <c:lblOffset val="100"/>
        <c:noMultiLvlLbl val="0"/>
      </c:catAx>
      <c:valAx>
        <c:axId val="74084736"/>
        <c:scaling>
          <c:orientation val="minMax"/>
        </c:scaling>
        <c:delete val="0"/>
        <c:axPos val="l"/>
        <c:title>
          <c:tx>
            <c:rich>
              <a:bodyPr rot="-5400000" vert="horz"/>
              <a:lstStyle/>
              <a:p>
                <a:pPr>
                  <a:defRPr b="0"/>
                </a:pPr>
                <a:r>
                  <a:rPr lang="en-IN" b="0"/>
                  <a:t>Number of Participants </a:t>
                </a:r>
                <a:r>
                  <a:rPr lang="en-US" b="0"/>
                  <a:t>(N=412)</a:t>
                </a:r>
                <a:endParaRPr lang="en-IN" b="0"/>
              </a:p>
            </c:rich>
          </c:tx>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vert="horz"/>
          <a:lstStyle/>
          <a:p>
            <a:pPr>
              <a:defRPr/>
            </a:pPr>
            <a:endParaRPr lang="en-US"/>
          </a:p>
        </c:txPr>
        <c:crossAx val="73844992"/>
        <c:crosses val="autoZero"/>
        <c:crossBetween val="between"/>
      </c:valAx>
      <c:spPr>
        <a:noFill/>
        <a:ln>
          <a:solidFill>
            <a:schemeClr val="bg1"/>
          </a:solidFill>
        </a:ln>
        <a:effectLst/>
      </c:spPr>
    </c:plotArea>
    <c:plotVisOnly val="1"/>
    <c:dispBlanksAs val="gap"/>
    <c:showDLblsOverMax val="0"/>
  </c:chart>
  <c:spPr>
    <a:solidFill>
      <a:schemeClr val="bg1"/>
    </a:solidFill>
    <a:ln w="9525" cap="flat" cmpd="sng" algn="ctr">
      <a:noFill/>
      <a:round/>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Sheet1!$B$194</c:f>
              <c:strCache>
                <c:ptCount val="1"/>
                <c:pt idx="0">
                  <c:v>Number of Participants (N=412)</c:v>
                </c:pt>
              </c:strCache>
            </c:strRef>
          </c:tx>
          <c:spPr>
            <a:solidFill>
              <a:schemeClr val="tx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Sheet1!$A$195:$A$202</c:f>
              <c:strCache>
                <c:ptCount val="8"/>
                <c:pt idx="0">
                  <c:v>Plantain (banana)</c:v>
                </c:pt>
                <c:pt idx="1">
                  <c:v>Sugarcane</c:v>
                </c:pt>
                <c:pt idx="2">
                  <c:v>Fruits and Vegetables</c:v>
                </c:pt>
                <c:pt idx="3">
                  <c:v>Cereals</c:v>
                </c:pt>
                <c:pt idx="4">
                  <c:v>Flowers</c:v>
                </c:pt>
                <c:pt idx="5">
                  <c:v>Paddy</c:v>
                </c:pt>
                <c:pt idx="6">
                  <c:v>Coconut</c:v>
                </c:pt>
                <c:pt idx="7">
                  <c:v>Others</c:v>
                </c:pt>
              </c:strCache>
            </c:strRef>
          </c:cat>
          <c:val>
            <c:numRef>
              <c:f>Sheet1!$B$195:$B$202</c:f>
              <c:numCache>
                <c:formatCode>General</c:formatCode>
                <c:ptCount val="8"/>
                <c:pt idx="0">
                  <c:v>122</c:v>
                </c:pt>
                <c:pt idx="1">
                  <c:v>109</c:v>
                </c:pt>
                <c:pt idx="2">
                  <c:v>97</c:v>
                </c:pt>
                <c:pt idx="3">
                  <c:v>87</c:v>
                </c:pt>
                <c:pt idx="4">
                  <c:v>25</c:v>
                </c:pt>
                <c:pt idx="5">
                  <c:v>99</c:v>
                </c:pt>
                <c:pt idx="6">
                  <c:v>89</c:v>
                </c:pt>
                <c:pt idx="7">
                  <c:v>8</c:v>
                </c:pt>
              </c:numCache>
            </c:numRef>
          </c:val>
          <c:extLst>
            <c:ext xmlns:c16="http://schemas.microsoft.com/office/drawing/2014/chart" uri="{C3380CC4-5D6E-409C-BE32-E72D297353CC}">
              <c16:uniqueId val="{00000000-5926-42C4-BD62-7929F6F44420}"/>
            </c:ext>
          </c:extLst>
        </c:ser>
        <c:dLbls>
          <c:dLblPos val="outEnd"/>
          <c:showLegendKey val="0"/>
          <c:showVal val="1"/>
          <c:showCatName val="0"/>
          <c:showSerName val="0"/>
          <c:showPercent val="0"/>
          <c:showBubbleSize val="0"/>
        </c:dLbls>
        <c:gapWidth val="219"/>
        <c:overlap val="-27"/>
        <c:axId val="468067808"/>
        <c:axId val="468066168"/>
      </c:barChart>
      <c:catAx>
        <c:axId val="468067808"/>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a:t>Type of Cultivation</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0" spcFirstLastPara="1" vertOverflow="ellipsis"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68066168"/>
        <c:crosses val="autoZero"/>
        <c:auto val="1"/>
        <c:lblAlgn val="ctr"/>
        <c:lblOffset val="100"/>
        <c:noMultiLvlLbl val="0"/>
      </c:catAx>
      <c:valAx>
        <c:axId val="468066168"/>
        <c:scaling>
          <c:orientation val="minMax"/>
        </c:scaling>
        <c:delete val="0"/>
        <c:axPos val="l"/>
        <c:title>
          <c:tx>
            <c:rich>
              <a:bodyPr rot="-54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a:t>Number of Participants (N=412)</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6806780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30442303081725"/>
          <c:y val="0.12818294999043164"/>
          <c:w val="0.61973583253003639"/>
          <c:h val="0.79679130364683171"/>
        </c:manualLayout>
      </c:layout>
      <c:pieChart>
        <c:varyColors val="1"/>
        <c:ser>
          <c:idx val="0"/>
          <c:order val="0"/>
          <c:tx>
            <c:strRef>
              <c:f>Sheet1!$B$45</c:f>
              <c:strCache>
                <c:ptCount val="1"/>
                <c:pt idx="0">
                  <c:v>Number of participants </c:v>
                </c:pt>
              </c:strCache>
            </c:strRef>
          </c:tx>
          <c:dPt>
            <c:idx val="0"/>
            <c:bubble3D val="0"/>
            <c:spPr>
              <a:pattFill prst="wdDnDiag">
                <a:fgClr>
                  <a:schemeClr val="bg1"/>
                </a:fgClr>
                <a:bgClr>
                  <a:schemeClr val="tx1"/>
                </a:bgClr>
              </a:pattFill>
              <a:ln w="19050">
                <a:solidFill>
                  <a:schemeClr val="lt1"/>
                </a:solidFill>
              </a:ln>
              <a:effectLst/>
            </c:spPr>
            <c:extLst>
              <c:ext xmlns:c16="http://schemas.microsoft.com/office/drawing/2014/chart" uri="{C3380CC4-5D6E-409C-BE32-E72D297353CC}">
                <c16:uniqueId val="{00000001-820E-4220-9037-8FB80580A0E8}"/>
              </c:ext>
            </c:extLst>
          </c:dPt>
          <c:dPt>
            <c:idx val="1"/>
            <c:bubble3D val="0"/>
            <c:spPr>
              <a:solidFill>
                <a:schemeClr val="tx1"/>
              </a:solidFill>
              <a:ln w="19050">
                <a:solidFill>
                  <a:schemeClr val="lt1"/>
                </a:solidFill>
              </a:ln>
              <a:effectLst/>
            </c:spPr>
            <c:extLst>
              <c:ext xmlns:c16="http://schemas.microsoft.com/office/drawing/2014/chart" uri="{C3380CC4-5D6E-409C-BE32-E72D297353CC}">
                <c16:uniqueId val="{00000003-820E-4220-9037-8FB80580A0E8}"/>
              </c:ext>
            </c:extLst>
          </c:dPt>
          <c:dPt>
            <c:idx val="2"/>
            <c:bubble3D val="0"/>
            <c:spPr>
              <a:pattFill prst="smCheck">
                <a:fgClr>
                  <a:schemeClr val="bg1"/>
                </a:fgClr>
                <a:bgClr>
                  <a:schemeClr val="tx1"/>
                </a:bgClr>
              </a:pattFill>
              <a:ln w="19050">
                <a:solidFill>
                  <a:schemeClr val="lt1"/>
                </a:solidFill>
              </a:ln>
              <a:effectLst/>
            </c:spPr>
            <c:extLst>
              <c:ext xmlns:c16="http://schemas.microsoft.com/office/drawing/2014/chart" uri="{C3380CC4-5D6E-409C-BE32-E72D297353CC}">
                <c16:uniqueId val="{00000005-820E-4220-9037-8FB80580A0E8}"/>
              </c:ext>
            </c:extLst>
          </c:dPt>
          <c:dLbls>
            <c:dLbl>
              <c:idx val="0"/>
              <c:tx>
                <c:rich>
                  <a:bodyPr/>
                  <a:lstStyle/>
                  <a:p>
                    <a:r>
                      <a:rPr lang="en-US"/>
                      <a:t>15.1%</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20E-4220-9037-8FB80580A0E8}"/>
                </c:ext>
              </c:extLst>
            </c:dLbl>
            <c:dLbl>
              <c:idx val="1"/>
              <c:layout>
                <c:manualLayout>
                  <c:x val="-9.6745056246028874E-2"/>
                  <c:y val="-0.12450752347556172"/>
                </c:manualLayout>
              </c:layout>
              <c:tx>
                <c:rich>
                  <a:bodyPr/>
                  <a:lstStyle/>
                  <a:p>
                    <a:r>
                      <a:rPr lang="en-US" dirty="0"/>
                      <a:t>45.8%</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820E-4220-9037-8FB80580A0E8}"/>
                </c:ext>
              </c:extLst>
            </c:dLbl>
            <c:dLbl>
              <c:idx val="2"/>
              <c:tx>
                <c:rich>
                  <a:bodyPr/>
                  <a:lstStyle/>
                  <a:p>
                    <a:r>
                      <a:rPr lang="en-US"/>
                      <a:t>39.1%</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820E-4220-9037-8FB80580A0E8}"/>
                </c:ext>
              </c:extLst>
            </c:dLbl>
            <c:spPr>
              <a:solidFill>
                <a:schemeClr val="bg1"/>
              </a:solidFill>
              <a:ln>
                <a:noFill/>
              </a:ln>
              <a:effectLst/>
            </c:spPr>
            <c:txPr>
              <a:bodyPr rot="0" vert="horz"/>
              <a:lstStyle/>
              <a:p>
                <a:pPr>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Sheet1!$A$46:$A$48</c:f>
              <c:strCache>
                <c:ptCount val="3"/>
                <c:pt idx="0">
                  <c:v>Weekly once or twice</c:v>
                </c:pt>
                <c:pt idx="1">
                  <c:v>Seasonal</c:v>
                </c:pt>
                <c:pt idx="2">
                  <c:v>Monthly once or twice</c:v>
                </c:pt>
              </c:strCache>
            </c:strRef>
          </c:cat>
          <c:val>
            <c:numRef>
              <c:f>Sheet1!$B$46:$B$48</c:f>
              <c:numCache>
                <c:formatCode>0.00%</c:formatCode>
                <c:ptCount val="3"/>
                <c:pt idx="0">
                  <c:v>0.14800000000000021</c:v>
                </c:pt>
                <c:pt idx="1">
                  <c:v>0.45800000000000002</c:v>
                </c:pt>
                <c:pt idx="2">
                  <c:v>0.39300000000000107</c:v>
                </c:pt>
              </c:numCache>
            </c:numRef>
          </c:val>
          <c:extLst>
            <c:ext xmlns:c16="http://schemas.microsoft.com/office/drawing/2014/chart" uri="{C3380CC4-5D6E-409C-BE32-E72D297353CC}">
              <c16:uniqueId val="{00000006-820E-4220-9037-8FB80580A0E8}"/>
            </c:ext>
          </c:extLst>
        </c:ser>
        <c:dLbls>
          <c:showLegendKey val="0"/>
          <c:showVal val="1"/>
          <c:showCatName val="0"/>
          <c:showSerName val="0"/>
          <c:showPercent val="0"/>
          <c:showBubbleSize val="0"/>
          <c:showLeaderLines val="1"/>
        </c:dLbls>
        <c:firstSliceAng val="0"/>
      </c:pieChart>
      <c:spPr>
        <a:noFill/>
        <a:ln>
          <a:noFill/>
        </a:ln>
        <a:effectLst/>
      </c:spPr>
    </c:plotArea>
    <c:legend>
      <c:legendPos val="t"/>
      <c:legendEntry>
        <c:idx val="0"/>
        <c:txPr>
          <a:bodyPr rot="0" vert="horz"/>
          <a:lstStyle/>
          <a:p>
            <a:pPr>
              <a:defRPr sz="1300"/>
            </a:pPr>
            <a:endParaRPr lang="en-US"/>
          </a:p>
        </c:txPr>
      </c:legendEntry>
      <c:legendEntry>
        <c:idx val="1"/>
        <c:txPr>
          <a:bodyPr rot="0" vert="horz"/>
          <a:lstStyle/>
          <a:p>
            <a:pPr>
              <a:defRPr sz="1300"/>
            </a:pPr>
            <a:endParaRPr lang="en-US"/>
          </a:p>
        </c:txPr>
      </c:legendEntry>
      <c:layout>
        <c:manualLayout>
          <c:xMode val="edge"/>
          <c:yMode val="edge"/>
          <c:x val="0.18247627367820021"/>
          <c:y val="3.1118611159231972E-2"/>
          <c:w val="0.79120474713204902"/>
          <c:h val="6.4242409839615197E-2"/>
        </c:manualLayout>
      </c:layout>
      <c:overlay val="0"/>
      <c:spPr>
        <a:noFill/>
        <a:ln>
          <a:noFill/>
        </a:ln>
        <a:effectLst/>
      </c:spPr>
      <c:txPr>
        <a:bodyPr rot="0" vert="horz"/>
        <a:lstStyle/>
        <a:p>
          <a:pPr>
            <a:defRPr sz="1300"/>
          </a:pPr>
          <a:endParaRPr lang="en-US"/>
        </a:p>
      </c:txPr>
    </c:legend>
    <c:plotVisOnly val="1"/>
    <c:dispBlanksAs val="zero"/>
    <c:showDLblsOverMax val="0"/>
  </c:chart>
  <c:spPr>
    <a:noFill/>
    <a:ln>
      <a:noFill/>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Sheet1!$B$204</c:f>
              <c:strCache>
                <c:ptCount val="1"/>
                <c:pt idx="0">
                  <c:v>Number of Participants (N=412)</c:v>
                </c:pt>
              </c:strCache>
            </c:strRef>
          </c:tx>
          <c:spPr>
            <a:solidFill>
              <a:schemeClr val="tx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Sheet1!$A$205:$A$208</c:f>
              <c:strCache>
                <c:ptCount val="4"/>
                <c:pt idx="0">
                  <c:v>Better Yield</c:v>
                </c:pt>
                <c:pt idx="1">
                  <c:v>To improve essential nutrients for growth</c:v>
                </c:pt>
                <c:pt idx="2">
                  <c:v>Replenishing the soil with the key elements</c:v>
                </c:pt>
                <c:pt idx="3">
                  <c:v>Preventing the attack of pest, insects and weeds</c:v>
                </c:pt>
              </c:strCache>
            </c:strRef>
          </c:cat>
          <c:val>
            <c:numRef>
              <c:f>Sheet1!$B$205:$B$208</c:f>
              <c:numCache>
                <c:formatCode>General</c:formatCode>
                <c:ptCount val="4"/>
                <c:pt idx="0">
                  <c:v>156</c:v>
                </c:pt>
                <c:pt idx="1">
                  <c:v>117</c:v>
                </c:pt>
                <c:pt idx="2">
                  <c:v>109</c:v>
                </c:pt>
                <c:pt idx="3">
                  <c:v>126</c:v>
                </c:pt>
              </c:numCache>
            </c:numRef>
          </c:val>
          <c:extLst>
            <c:ext xmlns:c16="http://schemas.microsoft.com/office/drawing/2014/chart" uri="{C3380CC4-5D6E-409C-BE32-E72D297353CC}">
              <c16:uniqueId val="{00000000-1E97-4BEF-81DE-1A362B4C6ADE}"/>
            </c:ext>
          </c:extLst>
        </c:ser>
        <c:dLbls>
          <c:showLegendKey val="0"/>
          <c:showVal val="0"/>
          <c:showCatName val="0"/>
          <c:showSerName val="0"/>
          <c:showPercent val="0"/>
          <c:showBubbleSize val="0"/>
        </c:dLbls>
        <c:gapWidth val="219"/>
        <c:overlap val="-27"/>
        <c:axId val="474736040"/>
        <c:axId val="474734072"/>
      </c:barChart>
      <c:catAx>
        <c:axId val="474736040"/>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a:t>Reason for using pesticide their field</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74734072"/>
        <c:crosses val="autoZero"/>
        <c:auto val="1"/>
        <c:lblAlgn val="ctr"/>
        <c:lblOffset val="100"/>
        <c:noMultiLvlLbl val="0"/>
      </c:catAx>
      <c:valAx>
        <c:axId val="474734072"/>
        <c:scaling>
          <c:orientation val="minMax"/>
        </c:scaling>
        <c:delete val="0"/>
        <c:axPos val="l"/>
        <c:title>
          <c:tx>
            <c:rich>
              <a:bodyPr rot="-54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IN"/>
                  <a:t>Number of Participants (N=412)</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74736040"/>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FF09FE-436C-4219-AF2C-135A18CE42EE}" type="datetimeFigureOut">
              <a:rPr lang="en-IN" smtClean="0"/>
              <a:pPr/>
              <a:t>13-08-2021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69B3DF-42A2-48AA-ABA3-4252673CAF02}" type="slidenum">
              <a:rPr lang="en-IN" smtClean="0"/>
              <a:pPr/>
              <a:t>‹#›</a:t>
            </a:fld>
            <a:endParaRPr lang="en-IN"/>
          </a:p>
        </p:txBody>
      </p:sp>
    </p:spTree>
    <p:extLst>
      <p:ext uri="{BB962C8B-B14F-4D97-AF65-F5344CB8AC3E}">
        <p14:creationId xmlns:p14="http://schemas.microsoft.com/office/powerpoint/2010/main" val="4131000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4C69B3DF-42A2-48AA-ABA3-4252673CAF02}" type="slidenum">
              <a:rPr lang="en-IN" smtClean="0"/>
              <a:pPr/>
              <a:t>26</a:t>
            </a:fld>
            <a:endParaRPr lang="en-IN"/>
          </a:p>
        </p:txBody>
      </p:sp>
    </p:spTree>
    <p:extLst>
      <p:ext uri="{BB962C8B-B14F-4D97-AF65-F5344CB8AC3E}">
        <p14:creationId xmlns:p14="http://schemas.microsoft.com/office/powerpoint/2010/main" val="3570694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4C69B3DF-42A2-48AA-ABA3-4252673CAF02}" type="slidenum">
              <a:rPr lang="en-IN" smtClean="0"/>
              <a:pPr/>
              <a:t>39</a:t>
            </a:fld>
            <a:endParaRPr lang="en-IN"/>
          </a:p>
        </p:txBody>
      </p:sp>
    </p:spTree>
    <p:extLst>
      <p:ext uri="{BB962C8B-B14F-4D97-AF65-F5344CB8AC3E}">
        <p14:creationId xmlns:p14="http://schemas.microsoft.com/office/powerpoint/2010/main" val="1747496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4C69B3DF-42A2-48AA-ABA3-4252673CAF02}" type="slidenum">
              <a:rPr lang="en-IN" smtClean="0"/>
              <a:pPr/>
              <a:t>40</a:t>
            </a:fld>
            <a:endParaRPr lang="en-IN"/>
          </a:p>
        </p:txBody>
      </p:sp>
    </p:spTree>
    <p:extLst>
      <p:ext uri="{BB962C8B-B14F-4D97-AF65-F5344CB8AC3E}">
        <p14:creationId xmlns:p14="http://schemas.microsoft.com/office/powerpoint/2010/main" val="1866202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50C1A-A22C-421A-9B66-CECA18CED6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D556385-74C3-4420-AC15-3B057C14F6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E94F84C-A046-4E70-B6FF-9C81FC499378}"/>
              </a:ext>
            </a:extLst>
          </p:cNvPr>
          <p:cNvSpPr>
            <a:spLocks noGrp="1"/>
          </p:cNvSpPr>
          <p:nvPr>
            <p:ph type="dt" sz="half" idx="10"/>
          </p:nvPr>
        </p:nvSpPr>
        <p:spPr/>
        <p:txBody>
          <a:bodyPr/>
          <a:lstStyle/>
          <a:p>
            <a:fld id="{54122A80-0470-450B-A703-E1562DD35435}" type="datetime1">
              <a:rPr lang="en-IN" smtClean="0"/>
              <a:t>13-08-2021</a:t>
            </a:fld>
            <a:endParaRPr lang="en-IN"/>
          </a:p>
        </p:txBody>
      </p:sp>
      <p:sp>
        <p:nvSpPr>
          <p:cNvPr id="5" name="Footer Placeholder 4">
            <a:extLst>
              <a:ext uri="{FF2B5EF4-FFF2-40B4-BE49-F238E27FC236}">
                <a16:creationId xmlns:a16="http://schemas.microsoft.com/office/drawing/2014/main" id="{A7E83815-5A33-40DB-AC6A-1E9F5C5C658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64F6224-D4F1-4FD0-92A5-DE22E94FE199}"/>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3647623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B999A-5FD6-426A-AC95-7F18D777458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35E5CAA-23A9-435B-8B1F-498E1D43E1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41F7FD8-4B81-4BE0-B816-85AE1A1DADE6}"/>
              </a:ext>
            </a:extLst>
          </p:cNvPr>
          <p:cNvSpPr>
            <a:spLocks noGrp="1"/>
          </p:cNvSpPr>
          <p:nvPr>
            <p:ph type="dt" sz="half" idx="10"/>
          </p:nvPr>
        </p:nvSpPr>
        <p:spPr/>
        <p:txBody>
          <a:bodyPr/>
          <a:lstStyle/>
          <a:p>
            <a:fld id="{C8CD09FF-2CE5-485B-A492-E8AD11D484F4}" type="datetime1">
              <a:rPr lang="en-IN" smtClean="0"/>
              <a:t>13-08-2021</a:t>
            </a:fld>
            <a:endParaRPr lang="en-IN"/>
          </a:p>
        </p:txBody>
      </p:sp>
      <p:sp>
        <p:nvSpPr>
          <p:cNvPr id="5" name="Footer Placeholder 4">
            <a:extLst>
              <a:ext uri="{FF2B5EF4-FFF2-40B4-BE49-F238E27FC236}">
                <a16:creationId xmlns:a16="http://schemas.microsoft.com/office/drawing/2014/main" id="{8F5DD956-4329-4389-B6CE-51192B98984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58C3B6D-71D7-46D8-B8A6-010095E10E3F}"/>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2508989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D1E7D3-CBA2-4239-A9D8-51A5997ED3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C5DF98D-C3F8-4484-804D-151F1B10D6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D7BE70B-47C9-4C40-8E85-41B669BA18C0}"/>
              </a:ext>
            </a:extLst>
          </p:cNvPr>
          <p:cNvSpPr>
            <a:spLocks noGrp="1"/>
          </p:cNvSpPr>
          <p:nvPr>
            <p:ph type="dt" sz="half" idx="10"/>
          </p:nvPr>
        </p:nvSpPr>
        <p:spPr/>
        <p:txBody>
          <a:bodyPr/>
          <a:lstStyle/>
          <a:p>
            <a:fld id="{EEB837AA-2850-4177-A170-9063DAE341D3}" type="datetime1">
              <a:rPr lang="en-IN" smtClean="0"/>
              <a:t>13-08-2021</a:t>
            </a:fld>
            <a:endParaRPr lang="en-IN"/>
          </a:p>
        </p:txBody>
      </p:sp>
      <p:sp>
        <p:nvSpPr>
          <p:cNvPr id="5" name="Footer Placeholder 4">
            <a:extLst>
              <a:ext uri="{FF2B5EF4-FFF2-40B4-BE49-F238E27FC236}">
                <a16:creationId xmlns:a16="http://schemas.microsoft.com/office/drawing/2014/main" id="{8FB11DCB-B45E-4486-B8BC-91AEB549A37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D1AD8AB-9F6B-4E24-8133-9A0EA6C2A48F}"/>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2265197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9E445-5D19-47E6-9516-A5C4D539E82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5060BF0-3A1C-4EDE-82D5-F46C8CE3FC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F399D7-652F-4306-A6E7-11910119A06B}"/>
              </a:ext>
            </a:extLst>
          </p:cNvPr>
          <p:cNvSpPr>
            <a:spLocks noGrp="1"/>
          </p:cNvSpPr>
          <p:nvPr>
            <p:ph type="dt" sz="half" idx="10"/>
          </p:nvPr>
        </p:nvSpPr>
        <p:spPr/>
        <p:txBody>
          <a:bodyPr/>
          <a:lstStyle/>
          <a:p>
            <a:fld id="{B42FF230-C23B-4E87-B5D4-0F79B5624B89}" type="datetime1">
              <a:rPr lang="en-IN" smtClean="0"/>
              <a:t>13-08-2021</a:t>
            </a:fld>
            <a:endParaRPr lang="en-IN"/>
          </a:p>
        </p:txBody>
      </p:sp>
      <p:sp>
        <p:nvSpPr>
          <p:cNvPr id="5" name="Footer Placeholder 4">
            <a:extLst>
              <a:ext uri="{FF2B5EF4-FFF2-40B4-BE49-F238E27FC236}">
                <a16:creationId xmlns:a16="http://schemas.microsoft.com/office/drawing/2014/main" id="{EAA0D8C1-E623-46B4-9023-CC2124F015F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FBF0A2A-2042-4120-9110-E2C5531C846E}"/>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3171953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91815-C18A-49EF-8218-70CB250FC7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9FA69D2-497F-42A3-9276-91DE9D0D52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51651B-DA46-4D39-AB9F-216478D5FF26}"/>
              </a:ext>
            </a:extLst>
          </p:cNvPr>
          <p:cNvSpPr>
            <a:spLocks noGrp="1"/>
          </p:cNvSpPr>
          <p:nvPr>
            <p:ph type="dt" sz="half" idx="10"/>
          </p:nvPr>
        </p:nvSpPr>
        <p:spPr/>
        <p:txBody>
          <a:bodyPr/>
          <a:lstStyle/>
          <a:p>
            <a:fld id="{B1D8586B-BFE6-4BF6-875B-75D916729999}" type="datetime1">
              <a:rPr lang="en-IN" smtClean="0"/>
              <a:t>13-08-2021</a:t>
            </a:fld>
            <a:endParaRPr lang="en-IN"/>
          </a:p>
        </p:txBody>
      </p:sp>
      <p:sp>
        <p:nvSpPr>
          <p:cNvPr id="5" name="Footer Placeholder 4">
            <a:extLst>
              <a:ext uri="{FF2B5EF4-FFF2-40B4-BE49-F238E27FC236}">
                <a16:creationId xmlns:a16="http://schemas.microsoft.com/office/drawing/2014/main" id="{84C89963-0F9C-495C-A8FD-BF610DA362B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FF78F49-5551-4233-B286-3EF8AE336DAC}"/>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1912976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16CCF-CEA2-4C9C-B1DD-76B9E36B3D9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C305EAE-9956-4770-AFA1-4AE7DEEB8E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15216B-5257-4929-B5BF-7CE88762B4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B48D719-D547-413E-BD25-7A90087C3AE9}"/>
              </a:ext>
            </a:extLst>
          </p:cNvPr>
          <p:cNvSpPr>
            <a:spLocks noGrp="1"/>
          </p:cNvSpPr>
          <p:nvPr>
            <p:ph type="dt" sz="half" idx="10"/>
          </p:nvPr>
        </p:nvSpPr>
        <p:spPr/>
        <p:txBody>
          <a:bodyPr/>
          <a:lstStyle/>
          <a:p>
            <a:fld id="{24410BF1-394B-40E6-BDCB-23CD101F7384}" type="datetime1">
              <a:rPr lang="en-IN" smtClean="0"/>
              <a:t>13-08-2021</a:t>
            </a:fld>
            <a:endParaRPr lang="en-IN"/>
          </a:p>
        </p:txBody>
      </p:sp>
      <p:sp>
        <p:nvSpPr>
          <p:cNvPr id="6" name="Footer Placeholder 5">
            <a:extLst>
              <a:ext uri="{FF2B5EF4-FFF2-40B4-BE49-F238E27FC236}">
                <a16:creationId xmlns:a16="http://schemas.microsoft.com/office/drawing/2014/main" id="{F26496E7-0A75-4DF4-8522-4F9B9C9EDC7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BB2E0EE-DBCE-47B7-81F0-81F5194FF0F1}"/>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3686910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5023E-9B9E-4620-9180-11BBE98BC22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FAA85F1-73E2-4243-8BAF-F1D1D712FA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11268D-8888-461C-BE2B-FA299EEA3A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6BA5E33-8778-481B-ABBB-9CE60EA5F9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01ED7A-17FD-44F0-A09A-575EBC1B1D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A7AD695-BC7C-4660-84BB-F64021D4381C}"/>
              </a:ext>
            </a:extLst>
          </p:cNvPr>
          <p:cNvSpPr>
            <a:spLocks noGrp="1"/>
          </p:cNvSpPr>
          <p:nvPr>
            <p:ph type="dt" sz="half" idx="10"/>
          </p:nvPr>
        </p:nvSpPr>
        <p:spPr/>
        <p:txBody>
          <a:bodyPr/>
          <a:lstStyle/>
          <a:p>
            <a:fld id="{0DA5C01C-FA62-4EAE-B78F-C88E01EAB0A1}" type="datetime1">
              <a:rPr lang="en-IN" smtClean="0"/>
              <a:t>13-08-2021</a:t>
            </a:fld>
            <a:endParaRPr lang="en-IN"/>
          </a:p>
        </p:txBody>
      </p:sp>
      <p:sp>
        <p:nvSpPr>
          <p:cNvPr id="8" name="Footer Placeholder 7">
            <a:extLst>
              <a:ext uri="{FF2B5EF4-FFF2-40B4-BE49-F238E27FC236}">
                <a16:creationId xmlns:a16="http://schemas.microsoft.com/office/drawing/2014/main" id="{D919B274-6740-478B-919D-D43ED49934F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FC24902-8A9A-4AA7-B6C8-8ADDF920ED12}"/>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1317261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1E931-3900-477D-9036-561325839A4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A5FC30C-F5EA-4B9B-BE1F-6FE89C747471}"/>
              </a:ext>
            </a:extLst>
          </p:cNvPr>
          <p:cNvSpPr>
            <a:spLocks noGrp="1"/>
          </p:cNvSpPr>
          <p:nvPr>
            <p:ph type="dt" sz="half" idx="10"/>
          </p:nvPr>
        </p:nvSpPr>
        <p:spPr/>
        <p:txBody>
          <a:bodyPr/>
          <a:lstStyle/>
          <a:p>
            <a:fld id="{6FAF85AD-B5B4-42BB-B250-5E4460ED9B02}" type="datetime1">
              <a:rPr lang="en-IN" smtClean="0"/>
              <a:t>13-08-2021</a:t>
            </a:fld>
            <a:endParaRPr lang="en-IN"/>
          </a:p>
        </p:txBody>
      </p:sp>
      <p:sp>
        <p:nvSpPr>
          <p:cNvPr id="4" name="Footer Placeholder 3">
            <a:extLst>
              <a:ext uri="{FF2B5EF4-FFF2-40B4-BE49-F238E27FC236}">
                <a16:creationId xmlns:a16="http://schemas.microsoft.com/office/drawing/2014/main" id="{CF204E8E-BCE5-4696-826F-416404E5062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CDFBC8C-B89B-4309-9E0A-D7E299DDF03A}"/>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4044570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1FAD09-B488-4940-961C-78B0F6DF6E99}"/>
              </a:ext>
            </a:extLst>
          </p:cNvPr>
          <p:cNvSpPr>
            <a:spLocks noGrp="1"/>
          </p:cNvSpPr>
          <p:nvPr>
            <p:ph type="dt" sz="half" idx="10"/>
          </p:nvPr>
        </p:nvSpPr>
        <p:spPr/>
        <p:txBody>
          <a:bodyPr/>
          <a:lstStyle/>
          <a:p>
            <a:fld id="{AD51DDCD-371D-4D59-9DE7-D49850507C31}" type="datetime1">
              <a:rPr lang="en-IN" smtClean="0"/>
              <a:t>13-08-2021</a:t>
            </a:fld>
            <a:endParaRPr lang="en-IN"/>
          </a:p>
        </p:txBody>
      </p:sp>
      <p:sp>
        <p:nvSpPr>
          <p:cNvPr id="3" name="Footer Placeholder 2">
            <a:extLst>
              <a:ext uri="{FF2B5EF4-FFF2-40B4-BE49-F238E27FC236}">
                <a16:creationId xmlns:a16="http://schemas.microsoft.com/office/drawing/2014/main" id="{E02B4A69-6A19-403F-B685-EEFB37B70F4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00F4C31-599A-420A-89F4-540DA5053802}"/>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18382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BC827-4573-4CEC-B9EA-83B8FE9EC0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A0EBF61-29C0-4551-A97B-79785C369D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F81C60D-8C86-4AE0-B6D6-68118B8633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EAE9D4-812B-4F94-A849-4841BAC99234}"/>
              </a:ext>
            </a:extLst>
          </p:cNvPr>
          <p:cNvSpPr>
            <a:spLocks noGrp="1"/>
          </p:cNvSpPr>
          <p:nvPr>
            <p:ph type="dt" sz="half" idx="10"/>
          </p:nvPr>
        </p:nvSpPr>
        <p:spPr/>
        <p:txBody>
          <a:bodyPr/>
          <a:lstStyle/>
          <a:p>
            <a:fld id="{CD077470-6AF9-41F7-B493-EB039D10A5C0}" type="datetime1">
              <a:rPr lang="en-IN" smtClean="0"/>
              <a:t>13-08-2021</a:t>
            </a:fld>
            <a:endParaRPr lang="en-IN"/>
          </a:p>
        </p:txBody>
      </p:sp>
      <p:sp>
        <p:nvSpPr>
          <p:cNvPr id="6" name="Footer Placeholder 5">
            <a:extLst>
              <a:ext uri="{FF2B5EF4-FFF2-40B4-BE49-F238E27FC236}">
                <a16:creationId xmlns:a16="http://schemas.microsoft.com/office/drawing/2014/main" id="{F13578A7-13B2-4F10-91E0-1A8A4CE5AAB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5A65A7D-ABF1-49AC-A84F-C2F1E0AD14F5}"/>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1275983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65865-27A8-4732-BC8D-6915C66715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6F4EF61-53EC-4F01-A6BA-D24DD687C4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7856C738-B44A-4D2B-978A-A367FC08B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5451A3-EED2-48A5-A1B6-975EBBDA330E}"/>
              </a:ext>
            </a:extLst>
          </p:cNvPr>
          <p:cNvSpPr>
            <a:spLocks noGrp="1"/>
          </p:cNvSpPr>
          <p:nvPr>
            <p:ph type="dt" sz="half" idx="10"/>
          </p:nvPr>
        </p:nvSpPr>
        <p:spPr/>
        <p:txBody>
          <a:bodyPr/>
          <a:lstStyle/>
          <a:p>
            <a:fld id="{01C95469-6230-4FB9-A8D5-BAF504AFECED}" type="datetime1">
              <a:rPr lang="en-IN" smtClean="0"/>
              <a:t>13-08-2021</a:t>
            </a:fld>
            <a:endParaRPr lang="en-IN"/>
          </a:p>
        </p:txBody>
      </p:sp>
      <p:sp>
        <p:nvSpPr>
          <p:cNvPr id="6" name="Footer Placeholder 5">
            <a:extLst>
              <a:ext uri="{FF2B5EF4-FFF2-40B4-BE49-F238E27FC236}">
                <a16:creationId xmlns:a16="http://schemas.microsoft.com/office/drawing/2014/main" id="{6061E796-762B-4073-BB69-94A048C1016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B081EA8-7AC7-41FD-9DDB-4BA044D8E22A}"/>
              </a:ext>
            </a:extLst>
          </p:cNvPr>
          <p:cNvSpPr>
            <a:spLocks noGrp="1"/>
          </p:cNvSpPr>
          <p:nvPr>
            <p:ph type="sldNum" sz="quarter" idx="12"/>
          </p:nvPr>
        </p:nvSpPr>
        <p:spPr/>
        <p:txBody>
          <a:bodyPr/>
          <a:lstStyle/>
          <a:p>
            <a:fld id="{5C3758DD-7464-4C44-B2F3-87DB7CD533DE}" type="slidenum">
              <a:rPr lang="en-IN" smtClean="0"/>
              <a:pPr/>
              <a:t>‹#›</a:t>
            </a:fld>
            <a:endParaRPr lang="en-IN"/>
          </a:p>
        </p:txBody>
      </p:sp>
    </p:spTree>
    <p:extLst>
      <p:ext uri="{BB962C8B-B14F-4D97-AF65-F5344CB8AC3E}">
        <p14:creationId xmlns:p14="http://schemas.microsoft.com/office/powerpoint/2010/main" val="3590200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E58914-507B-42CB-9AF1-36D36F3A3C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D58E583-CD0D-4795-A005-1C36B06798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997C60C-CB38-48C5-9BEA-B5E8424F1A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B50241-1C90-4554-A2D6-C5B4FB204BFE}" type="datetime1">
              <a:rPr lang="en-IN" smtClean="0"/>
              <a:t>13-08-2021</a:t>
            </a:fld>
            <a:endParaRPr lang="en-IN"/>
          </a:p>
        </p:txBody>
      </p:sp>
      <p:sp>
        <p:nvSpPr>
          <p:cNvPr id="5" name="Footer Placeholder 4">
            <a:extLst>
              <a:ext uri="{FF2B5EF4-FFF2-40B4-BE49-F238E27FC236}">
                <a16:creationId xmlns:a16="http://schemas.microsoft.com/office/drawing/2014/main" id="{6F9931D5-C306-4B86-89DC-941CB050BF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FF0B6C-279A-4B86-8BE8-3D14708511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3758DD-7464-4C44-B2F3-87DB7CD533DE}" type="slidenum">
              <a:rPr lang="en-IN" smtClean="0"/>
              <a:pPr/>
              <a:t>‹#›</a:t>
            </a:fld>
            <a:endParaRPr lang="en-IN"/>
          </a:p>
        </p:txBody>
      </p:sp>
    </p:spTree>
    <p:extLst>
      <p:ext uri="{BB962C8B-B14F-4D97-AF65-F5344CB8AC3E}">
        <p14:creationId xmlns:p14="http://schemas.microsoft.com/office/powerpoint/2010/main" val="1647138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04109" y="380792"/>
            <a:ext cx="8007927" cy="5444054"/>
          </a:xfrm>
          <a:prstGeom prst="rect">
            <a:avLst/>
          </a:prstGeom>
          <a:noFill/>
        </p:spPr>
        <p:txBody>
          <a:bodyPr wrap="square" rtlCol="0">
            <a:spAutoFit/>
          </a:bodyPr>
          <a:lstStyle/>
          <a:p>
            <a:pPr algn="ctr">
              <a:lnSpc>
                <a:spcPct val="150000"/>
              </a:lnSpc>
            </a:pPr>
            <a:r>
              <a:rPr lang="en-US" sz="1800" b="1" dirty="0">
                <a:solidFill>
                  <a:schemeClr val="accent5">
                    <a:lumMod val="75000"/>
                  </a:schemeClr>
                </a:solidFill>
                <a:latin typeface="Times New Roman" panose="02020603050405020304" pitchFamily="18" charset="0"/>
                <a:cs typeface="Times New Roman" panose="02020603050405020304" pitchFamily="18" charset="0"/>
              </a:rPr>
              <a:t>ASSESSMENT ON KNOWLEDGE AND PERCEPTION REGARDING HEALTH RISKS OF PESTICIDE USAGE AMONG FARMERS</a:t>
            </a:r>
            <a:endParaRPr lang="en-GB" dirty="0">
              <a:solidFill>
                <a:schemeClr val="accent5">
                  <a:lumMod val="75000"/>
                </a:schemeClr>
              </a:solidFill>
              <a:latin typeface="Times New Roman" panose="02020603050405020304" pitchFamily="18" charset="0"/>
              <a:cs typeface="Times New Roman" panose="02020603050405020304" pitchFamily="18" charset="0"/>
            </a:endParaRPr>
          </a:p>
          <a:p>
            <a:pPr algn="ctr">
              <a:lnSpc>
                <a:spcPct val="150000"/>
              </a:lnSpc>
            </a:pPr>
            <a:r>
              <a:rPr lang="en-GB" b="1" dirty="0">
                <a:latin typeface="Times New Roman" panose="02020603050405020304" pitchFamily="18" charset="0"/>
                <a:cs typeface="Times New Roman" panose="02020603050405020304" pitchFamily="18" charset="0"/>
              </a:rPr>
              <a:t>PRESENTED BY</a:t>
            </a:r>
          </a:p>
          <a:p>
            <a:pPr algn="ctr">
              <a:lnSpc>
                <a:spcPct val="150000"/>
              </a:lnSpc>
            </a:pPr>
            <a:r>
              <a:rPr lang="en-GB" dirty="0" err="1">
                <a:latin typeface="Times New Roman" panose="02020603050405020304" pitchFamily="18" charset="0"/>
                <a:cs typeface="Times New Roman" panose="02020603050405020304" pitchFamily="18" charset="0"/>
              </a:rPr>
              <a:t>Priyanka.A</a:t>
            </a:r>
            <a:endParaRPr lang="en-GB" dirty="0">
              <a:latin typeface="Times New Roman" panose="02020603050405020304" pitchFamily="18" charset="0"/>
              <a:cs typeface="Times New Roman" panose="02020603050405020304" pitchFamily="18" charset="0"/>
            </a:endParaRPr>
          </a:p>
          <a:p>
            <a:pPr algn="ctr">
              <a:lnSpc>
                <a:spcPct val="150000"/>
              </a:lnSpc>
            </a:pPr>
            <a:r>
              <a:rPr lang="en-GB" dirty="0">
                <a:latin typeface="Times New Roman" panose="02020603050405020304" pitchFamily="18" charset="0"/>
                <a:cs typeface="Times New Roman" panose="02020603050405020304" pitchFamily="18" charset="0"/>
              </a:rPr>
              <a:t>Alby Anna Wilson</a:t>
            </a:r>
          </a:p>
          <a:p>
            <a:pPr algn="ctr">
              <a:lnSpc>
                <a:spcPct val="150000"/>
              </a:lnSpc>
            </a:pPr>
            <a:r>
              <a:rPr lang="en-GB" dirty="0">
                <a:latin typeface="Times New Roman" panose="02020603050405020304" pitchFamily="18" charset="0"/>
                <a:cs typeface="Times New Roman" panose="02020603050405020304" pitchFamily="18" charset="0"/>
              </a:rPr>
              <a:t>V Pharm. D (2015-2021 Batch)</a:t>
            </a:r>
          </a:p>
          <a:p>
            <a:pPr algn="ctr">
              <a:lnSpc>
                <a:spcPct val="150000"/>
              </a:lnSpc>
            </a:pPr>
            <a:endParaRPr lang="en-GB" dirty="0">
              <a:latin typeface="Times New Roman" panose="02020603050405020304" pitchFamily="18" charset="0"/>
              <a:cs typeface="Times New Roman" panose="02020603050405020304" pitchFamily="18" charset="0"/>
            </a:endParaRPr>
          </a:p>
          <a:p>
            <a:pPr algn="ctr">
              <a:lnSpc>
                <a:spcPct val="150000"/>
              </a:lnSpc>
            </a:pPr>
            <a:r>
              <a:rPr lang="en-GB" b="1" dirty="0">
                <a:latin typeface="Times New Roman" panose="02020603050405020304" pitchFamily="18" charset="0"/>
                <a:cs typeface="Times New Roman" panose="02020603050405020304" pitchFamily="18" charset="0"/>
              </a:rPr>
              <a:t>UNDER THE GUIDANCE OF</a:t>
            </a:r>
          </a:p>
          <a:p>
            <a:pPr algn="ctr">
              <a:lnSpc>
                <a:spcPct val="150000"/>
              </a:lnSpc>
            </a:pPr>
            <a:r>
              <a:rPr lang="en-GB" dirty="0" err="1">
                <a:latin typeface="Times New Roman" panose="02020603050405020304" pitchFamily="18" charset="0"/>
                <a:cs typeface="Times New Roman" panose="02020603050405020304" pitchFamily="18" charset="0"/>
              </a:rPr>
              <a:t>Dr.</a:t>
            </a:r>
            <a:r>
              <a:rPr lang="en-GB" dirty="0">
                <a:latin typeface="Times New Roman" panose="02020603050405020304" pitchFamily="18" charset="0"/>
                <a:cs typeface="Times New Roman" panose="02020603050405020304" pitchFamily="18" charset="0"/>
              </a:rPr>
              <a:t> N. </a:t>
            </a:r>
            <a:r>
              <a:rPr lang="en-GB" dirty="0" err="1">
                <a:latin typeface="Times New Roman" panose="02020603050405020304" pitchFamily="18" charset="0"/>
                <a:cs typeface="Times New Roman" panose="02020603050405020304" pitchFamily="18" charset="0"/>
              </a:rPr>
              <a:t>Venkateswaramurthy</a:t>
            </a:r>
            <a:r>
              <a:rPr lang="en-GB" dirty="0">
                <a:latin typeface="Times New Roman" panose="02020603050405020304" pitchFamily="18" charset="0"/>
                <a:cs typeface="Times New Roman" panose="02020603050405020304" pitchFamily="18" charset="0"/>
              </a:rPr>
              <a:t>, M. Pharm, </a:t>
            </a:r>
            <a:r>
              <a:rPr lang="en-GB" dirty="0" err="1">
                <a:latin typeface="Times New Roman" panose="02020603050405020304" pitchFamily="18" charset="0"/>
                <a:cs typeface="Times New Roman" panose="02020603050405020304" pitchFamily="18" charset="0"/>
              </a:rPr>
              <a:t>Ph.D</a:t>
            </a:r>
            <a:endParaRPr lang="en-GB" dirty="0">
              <a:latin typeface="Times New Roman" panose="02020603050405020304" pitchFamily="18" charset="0"/>
              <a:cs typeface="Times New Roman" panose="02020603050405020304" pitchFamily="18" charset="0"/>
            </a:endParaRPr>
          </a:p>
          <a:p>
            <a:pPr algn="ctr">
              <a:lnSpc>
                <a:spcPct val="150000"/>
              </a:lnSpc>
            </a:pPr>
            <a:r>
              <a:rPr lang="en-GB" dirty="0">
                <a:latin typeface="Times New Roman" panose="02020603050405020304" pitchFamily="18" charset="0"/>
                <a:cs typeface="Times New Roman" panose="02020603050405020304" pitchFamily="18" charset="0"/>
              </a:rPr>
              <a:t>Professor and Head of Department</a:t>
            </a:r>
          </a:p>
          <a:p>
            <a:pPr algn="ctr">
              <a:lnSpc>
                <a:spcPct val="150000"/>
              </a:lnSpc>
            </a:pPr>
            <a:r>
              <a:rPr lang="en-GB" dirty="0">
                <a:latin typeface="Times New Roman" panose="02020603050405020304" pitchFamily="18" charset="0"/>
                <a:cs typeface="Times New Roman" panose="02020603050405020304" pitchFamily="18" charset="0"/>
              </a:rPr>
              <a:t>Department of Pharmacy Practice</a:t>
            </a:r>
          </a:p>
          <a:p>
            <a:pPr algn="ctr">
              <a:lnSpc>
                <a:spcPct val="150000"/>
              </a:lnSpc>
            </a:pPr>
            <a:r>
              <a:rPr lang="en-GB" dirty="0" err="1">
                <a:latin typeface="Times New Roman" panose="02020603050405020304" pitchFamily="18" charset="0"/>
                <a:cs typeface="Times New Roman" panose="02020603050405020304" pitchFamily="18" charset="0"/>
              </a:rPr>
              <a:t>J.K.K.Nattraja</a:t>
            </a:r>
            <a:r>
              <a:rPr lang="en-GB" dirty="0">
                <a:latin typeface="Times New Roman" panose="02020603050405020304" pitchFamily="18" charset="0"/>
                <a:cs typeface="Times New Roman" panose="02020603050405020304" pitchFamily="18" charset="0"/>
              </a:rPr>
              <a:t> College of Pharmacy</a:t>
            </a:r>
          </a:p>
          <a:p>
            <a:pPr algn="ctr">
              <a:lnSpc>
                <a:spcPct val="150000"/>
              </a:lnSpc>
            </a:pPr>
            <a:r>
              <a:rPr lang="en-GB" dirty="0">
                <a:latin typeface="Times New Roman" panose="02020603050405020304" pitchFamily="18" charset="0"/>
                <a:cs typeface="Times New Roman" panose="02020603050405020304" pitchFamily="18" charset="0"/>
              </a:rPr>
              <a:t>Kumarapalayam-638183</a:t>
            </a:r>
          </a:p>
        </p:txBody>
      </p:sp>
      <p:sp>
        <p:nvSpPr>
          <p:cNvPr id="6" name="Slide Number Placeholder 5">
            <a:extLst>
              <a:ext uri="{FF2B5EF4-FFF2-40B4-BE49-F238E27FC236}">
                <a16:creationId xmlns:a16="http://schemas.microsoft.com/office/drawing/2014/main" id="{1379C5A8-DC9F-4389-8838-D60588D3B2A5}"/>
              </a:ext>
            </a:extLst>
          </p:cNvPr>
          <p:cNvSpPr>
            <a:spLocks noGrp="1"/>
          </p:cNvSpPr>
          <p:nvPr>
            <p:ph type="sldNum" sz="quarter" idx="12"/>
          </p:nvPr>
        </p:nvSpPr>
        <p:spPr/>
        <p:txBody>
          <a:bodyPr/>
          <a:lstStyle/>
          <a:p>
            <a:fld id="{5C3758DD-7464-4C44-B2F3-87DB7CD533DE}" type="slidenum">
              <a:rPr lang="en-IN" smtClean="0"/>
              <a:pPr/>
              <a:t>1</a:t>
            </a:fld>
            <a:endParaRPr lang="en-IN"/>
          </a:p>
        </p:txBody>
      </p:sp>
    </p:spTree>
    <p:extLst>
      <p:ext uri="{BB962C8B-B14F-4D97-AF65-F5344CB8AC3E}">
        <p14:creationId xmlns:p14="http://schemas.microsoft.com/office/powerpoint/2010/main" val="871762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0482B4-54AC-4F48-829C-8E16C597C59F}"/>
              </a:ext>
            </a:extLst>
          </p:cNvPr>
          <p:cNvSpPr txBox="1"/>
          <p:nvPr/>
        </p:nvSpPr>
        <p:spPr>
          <a:xfrm>
            <a:off x="561513" y="363021"/>
            <a:ext cx="10221506" cy="2535566"/>
          </a:xfrm>
          <a:prstGeom prst="rect">
            <a:avLst/>
          </a:prstGeom>
          <a:noFill/>
        </p:spPr>
        <p:txBody>
          <a:bodyPr wrap="square">
            <a:spAutoFit/>
          </a:bodyPr>
          <a:lstStyle/>
          <a:p>
            <a:pPr marL="285750" indent="-285750" algn="just">
              <a:lnSpc>
                <a:spcPct val="150000"/>
              </a:lnSpc>
              <a:buFont typeface="Wingdings" panose="05000000000000000000" pitchFamily="2" charset="2"/>
              <a:buChar char="Ø"/>
            </a:pPr>
            <a:r>
              <a:rPr lang="en-US" b="1" dirty="0">
                <a:latin typeface="Times New Roman" pitchFamily="18" charset="0"/>
                <a:cs typeface="Times New Roman" pitchFamily="18" charset="0"/>
              </a:rPr>
              <a:t>Phase 3 </a:t>
            </a:r>
          </a:p>
          <a:p>
            <a:pPr algn="just">
              <a:lnSpc>
                <a:spcPct val="150000"/>
              </a:lnSpc>
              <a:buFont typeface="Wingdings" pitchFamily="2" charset="2"/>
              <a:buChar char="ü"/>
            </a:pPr>
            <a:r>
              <a:rPr lang="en-US" dirty="0">
                <a:latin typeface="Times New Roman" pitchFamily="18" charset="0"/>
                <a:cs typeface="Times New Roman" pitchFamily="18" charset="0"/>
              </a:rPr>
              <a:t>Collection of the baseline data through online survey (data collection)</a:t>
            </a:r>
          </a:p>
          <a:p>
            <a:pPr>
              <a:lnSpc>
                <a:spcPct val="150000"/>
              </a:lnSpc>
              <a:buFont typeface="Wingdings" pitchFamily="2" charset="2"/>
              <a:buChar char="ü"/>
            </a:pPr>
            <a:r>
              <a:rPr lang="en-US" dirty="0">
                <a:latin typeface="Times New Roman" pitchFamily="18" charset="0"/>
                <a:cs typeface="Times New Roman" pitchFamily="18" charset="0"/>
              </a:rPr>
              <a:t>Data analysis</a:t>
            </a:r>
          </a:p>
          <a:p>
            <a:pPr marL="285750" indent="-285750" algn="just">
              <a:lnSpc>
                <a:spcPct val="150000"/>
              </a:lnSpc>
              <a:buFont typeface="Wingdings" panose="05000000000000000000" pitchFamily="2" charset="2"/>
              <a:buChar char="Ø"/>
            </a:pPr>
            <a:r>
              <a:rPr lang="en-US" b="1" dirty="0">
                <a:latin typeface="Times New Roman" pitchFamily="18" charset="0"/>
                <a:cs typeface="Times New Roman" pitchFamily="18" charset="0"/>
              </a:rPr>
              <a:t>Phase 4 </a:t>
            </a:r>
            <a:endParaRPr lang="en-US" dirty="0">
              <a:latin typeface="Times New Roman" pitchFamily="18" charset="0"/>
              <a:cs typeface="Times New Roman" pitchFamily="18" charset="0"/>
            </a:endParaRPr>
          </a:p>
          <a:p>
            <a:pPr marL="285750" indent="-285750" algn="just">
              <a:lnSpc>
                <a:spcPct val="150000"/>
              </a:lnSpc>
              <a:buFont typeface="Wingdings" panose="05000000000000000000" pitchFamily="2" charset="2"/>
              <a:buChar char="ü"/>
            </a:pPr>
            <a:r>
              <a:rPr lang="en-US" dirty="0">
                <a:latin typeface="Times New Roman" pitchFamily="18" charset="0"/>
                <a:cs typeface="Times New Roman" pitchFamily="18" charset="0"/>
              </a:rPr>
              <a:t>Submission of results</a:t>
            </a:r>
          </a:p>
          <a:p>
            <a:pPr marL="285750" indent="-285750" algn="just">
              <a:lnSpc>
                <a:spcPct val="150000"/>
              </a:lnSpc>
              <a:buFont typeface="Wingdings" panose="05000000000000000000" pitchFamily="2" charset="2"/>
              <a:buChar char="ü"/>
            </a:pPr>
            <a:r>
              <a:rPr lang="en-US" dirty="0">
                <a:latin typeface="Times New Roman" pitchFamily="18" charset="0"/>
                <a:cs typeface="Times New Roman" pitchFamily="18" charset="0"/>
              </a:rPr>
              <a:t>Documentation.</a:t>
            </a:r>
          </a:p>
        </p:txBody>
      </p:sp>
      <p:sp>
        <p:nvSpPr>
          <p:cNvPr id="4" name="Slide Number Placeholder 3">
            <a:extLst>
              <a:ext uri="{FF2B5EF4-FFF2-40B4-BE49-F238E27FC236}">
                <a16:creationId xmlns:a16="http://schemas.microsoft.com/office/drawing/2014/main" id="{E46F06B6-3707-4C63-9BD1-B78AC7EAD73A}"/>
              </a:ext>
            </a:extLst>
          </p:cNvPr>
          <p:cNvSpPr>
            <a:spLocks noGrp="1"/>
          </p:cNvSpPr>
          <p:nvPr>
            <p:ph type="sldNum" sz="quarter" idx="12"/>
          </p:nvPr>
        </p:nvSpPr>
        <p:spPr/>
        <p:txBody>
          <a:bodyPr/>
          <a:lstStyle/>
          <a:p>
            <a:fld id="{5C3758DD-7464-4C44-B2F3-87DB7CD533DE}" type="slidenum">
              <a:rPr lang="en-IN" smtClean="0"/>
              <a:pPr/>
              <a:t>10</a:t>
            </a:fld>
            <a:endParaRPr lang="en-IN"/>
          </a:p>
        </p:txBody>
      </p:sp>
    </p:spTree>
    <p:extLst>
      <p:ext uri="{BB962C8B-B14F-4D97-AF65-F5344CB8AC3E}">
        <p14:creationId xmlns:p14="http://schemas.microsoft.com/office/powerpoint/2010/main" val="656690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E04D9F-E100-40B6-9B6D-5682DD95B803}"/>
              </a:ext>
            </a:extLst>
          </p:cNvPr>
          <p:cNvSpPr txBox="1"/>
          <p:nvPr/>
        </p:nvSpPr>
        <p:spPr>
          <a:xfrm>
            <a:off x="258932" y="167450"/>
            <a:ext cx="11674136" cy="6690550"/>
          </a:xfrm>
          <a:prstGeom prst="rect">
            <a:avLst/>
          </a:prstGeom>
          <a:noFill/>
        </p:spPr>
        <p:txBody>
          <a:bodyPr wrap="square" rtlCol="0">
            <a:spAutoFit/>
          </a:bodyPr>
          <a:lstStyle/>
          <a:p>
            <a:pPr algn="ctr">
              <a:lnSpc>
                <a:spcPct val="150000"/>
              </a:lnSpc>
            </a:pPr>
            <a:r>
              <a:rPr lang="en-IN" b="1" u="sng" dirty="0">
                <a:latin typeface="Times New Roman" pitchFamily="18" charset="0"/>
                <a:cs typeface="Times New Roman" pitchFamily="18" charset="0"/>
              </a:rPr>
              <a:t>METHODOLOGY</a:t>
            </a:r>
          </a:p>
          <a:p>
            <a:pPr algn="just">
              <a:lnSpc>
                <a:spcPct val="150000"/>
              </a:lnSpc>
            </a:pPr>
            <a:r>
              <a:rPr lang="en-US" dirty="0">
                <a:latin typeface="Times New Roman" pitchFamily="18" charset="0"/>
                <a:cs typeface="Times New Roman" pitchFamily="18" charset="0"/>
              </a:rPr>
              <a:t>This is an online based study to assess the knowledge and perception of the health risks regarding the pesticide usage among farmers. This study conducted was done for a six month period. Institutional ethics committee permission was taken prior to the study. For this study we have developed a questionnaire based on previously published questionnaires </a:t>
            </a:r>
            <a:r>
              <a:rPr lang="en-US" i="1" dirty="0">
                <a:latin typeface="Times New Roman" pitchFamily="18" charset="0"/>
                <a:cs typeface="Times New Roman" pitchFamily="18" charset="0"/>
              </a:rPr>
              <a:t>(</a:t>
            </a:r>
            <a:r>
              <a:rPr lang="en-US" i="1" dirty="0" err="1">
                <a:latin typeface="Times New Roman" pitchFamily="18" charset="0"/>
                <a:cs typeface="Times New Roman" pitchFamily="18" charset="0"/>
              </a:rPr>
              <a:t>Dilek</a:t>
            </a:r>
            <a:r>
              <a:rPr lang="en-US" i="1" dirty="0">
                <a:latin typeface="Times New Roman" pitchFamily="18" charset="0"/>
                <a:cs typeface="Times New Roman" pitchFamily="18" charset="0"/>
              </a:rPr>
              <a:t> O et al.,</a:t>
            </a:r>
            <a:r>
              <a:rPr lang="en-US" baseline="30000" dirty="0">
                <a:latin typeface="Times New Roman" pitchFamily="18" charset="0"/>
                <a:cs typeface="Times New Roman" pitchFamily="18" charset="0"/>
              </a:rPr>
              <a:t>[24]</a:t>
            </a:r>
            <a:r>
              <a:rPr lang="en-US" i="1" dirty="0">
                <a:latin typeface="Times New Roman" pitchFamily="18" charset="0"/>
                <a:cs typeface="Times New Roman" pitchFamily="18" charset="0"/>
              </a:rPr>
              <a:t> Mustapha FA et al.,</a:t>
            </a:r>
            <a:r>
              <a:rPr lang="en-US" baseline="30000" dirty="0">
                <a:latin typeface="Times New Roman" pitchFamily="18" charset="0"/>
                <a:cs typeface="Times New Roman" pitchFamily="18" charset="0"/>
              </a:rPr>
              <a:t>[10]</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Hailay</a:t>
            </a:r>
            <a:r>
              <a:rPr lang="en-US" i="1" dirty="0">
                <a:latin typeface="Times New Roman" pitchFamily="18" charset="0"/>
                <a:cs typeface="Times New Roman" pitchFamily="18" charset="0"/>
              </a:rPr>
              <a:t> A et al.,</a:t>
            </a:r>
            <a:r>
              <a:rPr lang="en-US" baseline="30000" dirty="0">
                <a:latin typeface="Times New Roman" pitchFamily="18" charset="0"/>
                <a:cs typeface="Times New Roman" pitchFamily="18" charset="0"/>
              </a:rPr>
              <a:t> [28]</a:t>
            </a:r>
            <a:r>
              <a:rPr lang="en-US" i="1" dirty="0">
                <a:latin typeface="Times New Roman" pitchFamily="18" charset="0"/>
                <a:cs typeface="Times New Roman" pitchFamily="18" charset="0"/>
              </a:rPr>
              <a:t>)</a:t>
            </a:r>
            <a:r>
              <a:rPr lang="en-US" dirty="0">
                <a:solidFill>
                  <a:srgbClr val="FF0000"/>
                </a:solidFill>
                <a:latin typeface="Times New Roman" pitchFamily="18" charset="0"/>
                <a:cs typeface="Times New Roman" pitchFamily="18" charset="0"/>
              </a:rPr>
              <a:t> </a:t>
            </a:r>
            <a:r>
              <a:rPr lang="en-US" dirty="0">
                <a:latin typeface="Times New Roman" pitchFamily="18" charset="0"/>
                <a:cs typeface="Times New Roman" pitchFamily="18" charset="0"/>
              </a:rPr>
              <a:t>and it was circulated through the phone numbers were collected from local farmers associations of </a:t>
            </a:r>
            <a:r>
              <a:rPr lang="en-US" dirty="0" err="1">
                <a:latin typeface="Times New Roman" pitchFamily="18" charset="0"/>
                <a:cs typeface="Times New Roman" pitchFamily="18" charset="0"/>
              </a:rPr>
              <a:t>Namakkal</a:t>
            </a:r>
            <a:r>
              <a:rPr lang="en-US" dirty="0">
                <a:latin typeface="Times New Roman" pitchFamily="18" charset="0"/>
                <a:cs typeface="Times New Roman" pitchFamily="18" charset="0"/>
              </a:rPr>
              <a:t> and also through social media like WhatsApp, Facebook, e-mail. A pilot study was conducted on finite population and based on the feedback received, necessary changes were done. The renewed questionnaire was prepared and validated in 2 languages English and Tamil respectively. The responses was obtained from the farmers and farm workers who work on daily wages. The minimum sample size was 385 and it was calculated using Rao Soft sample size calculator with population size of 38,11,110 approximately, the margin of error 5% and the confidence level 95%.</a:t>
            </a:r>
          </a:p>
          <a:p>
            <a:pPr algn="just">
              <a:lnSpc>
                <a:spcPct val="150000"/>
              </a:lnSpc>
            </a:pPr>
            <a:r>
              <a:rPr lang="en-US" b="1" dirty="0">
                <a:latin typeface="Times New Roman" pitchFamily="18" charset="0"/>
                <a:cs typeface="Times New Roman" pitchFamily="18" charset="0"/>
              </a:rPr>
              <a:t>About the questionnaire:</a:t>
            </a:r>
          </a:p>
          <a:p>
            <a:pPr algn="just">
              <a:lnSpc>
                <a:spcPct val="150000"/>
              </a:lnSpc>
            </a:pPr>
            <a:r>
              <a:rPr lang="en-US" dirty="0">
                <a:latin typeface="Times New Roman" pitchFamily="18" charset="0"/>
                <a:cs typeface="Times New Roman" pitchFamily="18" charset="0"/>
              </a:rPr>
              <a:t>1stsection: It consisted of 7 questions to know about the respondent’s socio demographic factors like name, age, gender, literacy status etc.</a:t>
            </a:r>
          </a:p>
          <a:p>
            <a:pPr algn="just">
              <a:lnSpc>
                <a:spcPct val="150000"/>
              </a:lnSpc>
            </a:pPr>
            <a:r>
              <a:rPr lang="en-US" dirty="0">
                <a:latin typeface="Times New Roman" pitchFamily="18" charset="0"/>
                <a:cs typeface="Times New Roman" pitchFamily="18" charset="0"/>
              </a:rPr>
              <a:t>2nd section: It consisted of 21 questions to analyze the level of awareness of the respondents and to assess the knowledge and perception of the pesticide usage among the respondents.</a:t>
            </a:r>
          </a:p>
          <a:p>
            <a:pPr algn="just">
              <a:lnSpc>
                <a:spcPct val="150000"/>
              </a:lnSpc>
            </a:pPr>
            <a:endParaRPr lang="en-IN" dirty="0">
              <a:latin typeface="Times New Roman" pitchFamily="18" charset="0"/>
              <a:cs typeface="Times New Roman" pitchFamily="18" charset="0"/>
            </a:endParaRPr>
          </a:p>
        </p:txBody>
      </p:sp>
      <p:sp>
        <p:nvSpPr>
          <p:cNvPr id="4" name="Slide Number Placeholder 3">
            <a:extLst>
              <a:ext uri="{FF2B5EF4-FFF2-40B4-BE49-F238E27FC236}">
                <a16:creationId xmlns:a16="http://schemas.microsoft.com/office/drawing/2014/main" id="{33965005-9B88-4A11-AE11-3E1D44385032}"/>
              </a:ext>
            </a:extLst>
          </p:cNvPr>
          <p:cNvSpPr>
            <a:spLocks noGrp="1"/>
          </p:cNvSpPr>
          <p:nvPr>
            <p:ph type="sldNum" sz="quarter" idx="12"/>
          </p:nvPr>
        </p:nvSpPr>
        <p:spPr/>
        <p:txBody>
          <a:bodyPr/>
          <a:lstStyle/>
          <a:p>
            <a:fld id="{5C3758DD-7464-4C44-B2F3-87DB7CD533DE}" type="slidenum">
              <a:rPr lang="en-IN" smtClean="0"/>
              <a:pPr/>
              <a:t>11</a:t>
            </a:fld>
            <a:endParaRPr lang="en-IN"/>
          </a:p>
        </p:txBody>
      </p:sp>
    </p:spTree>
    <p:extLst>
      <p:ext uri="{BB962C8B-B14F-4D97-AF65-F5344CB8AC3E}">
        <p14:creationId xmlns:p14="http://schemas.microsoft.com/office/powerpoint/2010/main" val="3059657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A433BF-F522-4F43-8A92-06D6B8B99050}"/>
              </a:ext>
            </a:extLst>
          </p:cNvPr>
          <p:cNvSpPr txBox="1"/>
          <p:nvPr/>
        </p:nvSpPr>
        <p:spPr>
          <a:xfrm>
            <a:off x="257452" y="263555"/>
            <a:ext cx="6531745" cy="3139321"/>
          </a:xfrm>
          <a:prstGeom prst="rect">
            <a:avLst/>
          </a:prstGeom>
          <a:noFill/>
        </p:spPr>
        <p:txBody>
          <a:bodyPr wrap="square">
            <a:spAutoFit/>
          </a:bodyPr>
          <a:lstStyle/>
          <a:p>
            <a:r>
              <a:rPr lang="en-IN" b="1" dirty="0">
                <a:latin typeface="Times New Roman" pitchFamily="18" charset="0"/>
                <a:cs typeface="Times New Roman" pitchFamily="18" charset="0"/>
              </a:rPr>
              <a:t>STUDY SITE </a:t>
            </a:r>
            <a:r>
              <a:rPr lang="en-IN" dirty="0">
                <a:latin typeface="Times New Roman" pitchFamily="18" charset="0"/>
                <a:cs typeface="Times New Roman" pitchFamily="18" charset="0"/>
              </a:rPr>
              <a:t>:</a:t>
            </a:r>
          </a:p>
          <a:p>
            <a:r>
              <a:rPr lang="en-IN" dirty="0">
                <a:latin typeface="Times New Roman" pitchFamily="18" charset="0"/>
                <a:cs typeface="Times New Roman" pitchFamily="18" charset="0"/>
              </a:rPr>
              <a:t>                 Farmers in and around </a:t>
            </a:r>
            <a:r>
              <a:rPr lang="en-IN" dirty="0" err="1">
                <a:latin typeface="Times New Roman" pitchFamily="18" charset="0"/>
                <a:cs typeface="Times New Roman" pitchFamily="18" charset="0"/>
              </a:rPr>
              <a:t>Namakkal</a:t>
            </a:r>
            <a:r>
              <a:rPr lang="en-IN" dirty="0">
                <a:latin typeface="Times New Roman" pitchFamily="18" charset="0"/>
                <a:cs typeface="Times New Roman" pitchFamily="18" charset="0"/>
              </a:rPr>
              <a:t> district, Tamil Nadu</a:t>
            </a:r>
          </a:p>
          <a:p>
            <a:endParaRPr lang="en-IN" dirty="0">
              <a:latin typeface="Times New Roman" pitchFamily="18" charset="0"/>
              <a:cs typeface="Times New Roman" pitchFamily="18" charset="0"/>
            </a:endParaRPr>
          </a:p>
          <a:p>
            <a:r>
              <a:rPr lang="en-IN" b="1" dirty="0">
                <a:latin typeface="Times New Roman" pitchFamily="18" charset="0"/>
                <a:cs typeface="Times New Roman" pitchFamily="18" charset="0"/>
              </a:rPr>
              <a:t>STUDY DURATION:</a:t>
            </a:r>
          </a:p>
          <a:p>
            <a:r>
              <a:rPr lang="en-IN" dirty="0">
                <a:latin typeface="Times New Roman" pitchFamily="18" charset="0"/>
                <a:cs typeface="Times New Roman" pitchFamily="18" charset="0"/>
              </a:rPr>
              <a:t>	Six months (April 2020-September 2020)</a:t>
            </a:r>
          </a:p>
          <a:p>
            <a:endParaRPr lang="en-IN" dirty="0">
              <a:latin typeface="Times New Roman" pitchFamily="18" charset="0"/>
              <a:cs typeface="Times New Roman" pitchFamily="18" charset="0"/>
            </a:endParaRPr>
          </a:p>
          <a:p>
            <a:r>
              <a:rPr lang="en-IN" b="1" dirty="0">
                <a:latin typeface="Times New Roman" pitchFamily="18" charset="0"/>
                <a:cs typeface="Times New Roman" pitchFamily="18" charset="0"/>
              </a:rPr>
              <a:t>STUDY DESIGN:</a:t>
            </a:r>
          </a:p>
          <a:p>
            <a:r>
              <a:rPr lang="en-IN" dirty="0">
                <a:latin typeface="Times New Roman" pitchFamily="18" charset="0"/>
                <a:cs typeface="Times New Roman" pitchFamily="18" charset="0"/>
              </a:rPr>
              <a:t>	</a:t>
            </a:r>
            <a:r>
              <a:rPr lang="en-IN" dirty="0">
                <a:solidFill>
                  <a:schemeClr val="tx1">
                    <a:lumMod val="95000"/>
                    <a:lumOff val="5000"/>
                  </a:schemeClr>
                </a:solidFill>
                <a:latin typeface="Times New Roman" pitchFamily="18" charset="0"/>
                <a:cs typeface="Times New Roman" pitchFamily="18" charset="0"/>
              </a:rPr>
              <a:t>Cross sectional study</a:t>
            </a:r>
          </a:p>
          <a:p>
            <a:endParaRPr lang="en-IN" dirty="0">
              <a:latin typeface="Times New Roman" pitchFamily="18" charset="0"/>
              <a:cs typeface="Times New Roman" pitchFamily="18" charset="0"/>
            </a:endParaRPr>
          </a:p>
          <a:p>
            <a:r>
              <a:rPr lang="en-IN" b="1" dirty="0">
                <a:latin typeface="Times New Roman" pitchFamily="18" charset="0"/>
                <a:cs typeface="Times New Roman" pitchFamily="18" charset="0"/>
              </a:rPr>
              <a:t>SAMPLE SIZE:</a:t>
            </a:r>
          </a:p>
          <a:p>
            <a:r>
              <a:rPr lang="en-IN" dirty="0">
                <a:latin typeface="Times New Roman" pitchFamily="18" charset="0"/>
                <a:cs typeface="Times New Roman" pitchFamily="18" charset="0"/>
              </a:rPr>
              <a:t>	418 participants</a:t>
            </a:r>
          </a:p>
        </p:txBody>
      </p:sp>
      <p:sp>
        <p:nvSpPr>
          <p:cNvPr id="4" name="Slide Number Placeholder 3">
            <a:extLst>
              <a:ext uri="{FF2B5EF4-FFF2-40B4-BE49-F238E27FC236}">
                <a16:creationId xmlns:a16="http://schemas.microsoft.com/office/drawing/2014/main" id="{5063E68A-9B4E-4C34-A5E4-F80DDA4D261E}"/>
              </a:ext>
            </a:extLst>
          </p:cNvPr>
          <p:cNvSpPr>
            <a:spLocks noGrp="1"/>
          </p:cNvSpPr>
          <p:nvPr>
            <p:ph type="sldNum" sz="quarter" idx="12"/>
          </p:nvPr>
        </p:nvSpPr>
        <p:spPr/>
        <p:txBody>
          <a:bodyPr/>
          <a:lstStyle/>
          <a:p>
            <a:fld id="{5C3758DD-7464-4C44-B2F3-87DB7CD533DE}" type="slidenum">
              <a:rPr lang="en-IN" smtClean="0"/>
              <a:pPr/>
              <a:t>12</a:t>
            </a:fld>
            <a:endParaRPr lang="en-IN"/>
          </a:p>
        </p:txBody>
      </p:sp>
    </p:spTree>
    <p:extLst>
      <p:ext uri="{BB962C8B-B14F-4D97-AF65-F5344CB8AC3E}">
        <p14:creationId xmlns:p14="http://schemas.microsoft.com/office/powerpoint/2010/main" val="2809448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7553" y="447869"/>
            <a:ext cx="10261847" cy="4247317"/>
          </a:xfrm>
          <a:prstGeom prst="rect">
            <a:avLst/>
          </a:prstGeom>
          <a:noFill/>
        </p:spPr>
        <p:txBody>
          <a:bodyPr wrap="square" rtlCol="0">
            <a:spAutoFit/>
          </a:bodyPr>
          <a:lstStyle/>
          <a:p>
            <a:pPr>
              <a:lnSpc>
                <a:spcPct val="150000"/>
              </a:lnSpc>
            </a:pPr>
            <a:r>
              <a:rPr lang="en-US" b="1" dirty="0">
                <a:latin typeface="Times New Roman" pitchFamily="18" charset="0"/>
                <a:cs typeface="Times New Roman" pitchFamily="18" charset="0"/>
              </a:rPr>
              <a:t>INCLUSION CRITERIA:</a:t>
            </a:r>
          </a:p>
          <a:p>
            <a:pPr>
              <a:lnSpc>
                <a:spcPct val="150000"/>
              </a:lnSpc>
              <a:buFont typeface="Arial" pitchFamily="34" charset="0"/>
              <a:buChar char="•"/>
            </a:pPr>
            <a:r>
              <a:rPr lang="en-US" dirty="0">
                <a:latin typeface="Times New Roman" pitchFamily="18" charset="0"/>
                <a:cs typeface="Times New Roman" pitchFamily="18" charset="0"/>
              </a:rPr>
              <a:t>Participants who are farmers.</a:t>
            </a:r>
          </a:p>
          <a:p>
            <a:pPr>
              <a:lnSpc>
                <a:spcPct val="150000"/>
              </a:lnSpc>
              <a:buFont typeface="Arial" pitchFamily="34" charset="0"/>
              <a:buChar char="•"/>
            </a:pPr>
            <a:r>
              <a:rPr lang="en-US" dirty="0">
                <a:latin typeface="Times New Roman" pitchFamily="18" charset="0"/>
                <a:cs typeface="Times New Roman" pitchFamily="18" charset="0"/>
              </a:rPr>
              <a:t>Age above 18 years old.</a:t>
            </a:r>
          </a:p>
          <a:p>
            <a:pPr>
              <a:lnSpc>
                <a:spcPct val="150000"/>
              </a:lnSpc>
              <a:buFont typeface="Arial" pitchFamily="34" charset="0"/>
              <a:buChar char="•"/>
            </a:pPr>
            <a:r>
              <a:rPr lang="en-US" dirty="0">
                <a:latin typeface="Times New Roman" pitchFamily="18" charset="0"/>
                <a:cs typeface="Times New Roman" pitchFamily="18" charset="0"/>
              </a:rPr>
              <a:t>Both genders.</a:t>
            </a:r>
          </a:p>
          <a:p>
            <a:pPr>
              <a:lnSpc>
                <a:spcPct val="150000"/>
              </a:lnSpc>
              <a:buFont typeface="Arial" pitchFamily="34" charset="0"/>
              <a:buChar char="•"/>
            </a:pPr>
            <a:r>
              <a:rPr lang="en-US" dirty="0">
                <a:latin typeface="Times New Roman" pitchFamily="18" charset="0"/>
                <a:cs typeface="Times New Roman" pitchFamily="18" charset="0"/>
              </a:rPr>
              <a:t>Farmers those who use pesticides and fertilizers.</a:t>
            </a:r>
          </a:p>
          <a:p>
            <a:pPr>
              <a:lnSpc>
                <a:spcPct val="150000"/>
              </a:lnSpc>
              <a:buFont typeface="Arial" pitchFamily="34" charset="0"/>
              <a:buChar char="•"/>
            </a:pPr>
            <a:r>
              <a:rPr lang="en-US" dirty="0">
                <a:latin typeface="Times New Roman" pitchFamily="18" charset="0"/>
                <a:cs typeface="Times New Roman" pitchFamily="18" charset="0"/>
              </a:rPr>
              <a:t>Farm workers working on daily wages</a:t>
            </a:r>
          </a:p>
          <a:p>
            <a:pPr>
              <a:lnSpc>
                <a:spcPct val="150000"/>
              </a:lnSpc>
              <a:buFont typeface="Arial" pitchFamily="34" charset="0"/>
              <a:buChar char="•"/>
            </a:pPr>
            <a:endParaRPr lang="en-US" dirty="0">
              <a:latin typeface="Times New Roman" pitchFamily="18" charset="0"/>
              <a:cs typeface="Times New Roman" pitchFamily="18" charset="0"/>
            </a:endParaRPr>
          </a:p>
          <a:p>
            <a:pPr>
              <a:lnSpc>
                <a:spcPct val="150000"/>
              </a:lnSpc>
            </a:pPr>
            <a:r>
              <a:rPr lang="en-US" b="1" dirty="0">
                <a:latin typeface="Times New Roman" pitchFamily="18" charset="0"/>
                <a:cs typeface="Times New Roman" pitchFamily="18" charset="0"/>
              </a:rPr>
              <a:t>EXCLUSION CRITERIA:</a:t>
            </a:r>
            <a:endParaRPr lang="en-US" dirty="0">
              <a:latin typeface="Times New Roman" pitchFamily="18" charset="0"/>
              <a:cs typeface="Times New Roman" pitchFamily="18" charset="0"/>
            </a:endParaRPr>
          </a:p>
          <a:p>
            <a:pPr>
              <a:lnSpc>
                <a:spcPct val="150000"/>
              </a:lnSpc>
              <a:buFont typeface="Arial" pitchFamily="34" charset="0"/>
              <a:buChar char="•"/>
            </a:pPr>
            <a:r>
              <a:rPr lang="en-US" dirty="0">
                <a:latin typeface="Times New Roman" pitchFamily="18" charset="0"/>
                <a:cs typeface="Times New Roman" pitchFamily="18" charset="0"/>
              </a:rPr>
              <a:t>Farmers those who follow only organic farming.</a:t>
            </a:r>
          </a:p>
          <a:p>
            <a:pPr>
              <a:lnSpc>
                <a:spcPct val="150000"/>
              </a:lnSpc>
              <a:buFont typeface="Arial" pitchFamily="34" charset="0"/>
              <a:buChar char="•"/>
            </a:pPr>
            <a:r>
              <a:rPr lang="en-US" dirty="0">
                <a:latin typeface="Times New Roman" pitchFamily="18" charset="0"/>
                <a:cs typeface="Times New Roman" pitchFamily="18" charset="0"/>
              </a:rPr>
              <a:t>Farmers who are not willing to respond. </a:t>
            </a:r>
          </a:p>
        </p:txBody>
      </p:sp>
      <p:sp>
        <p:nvSpPr>
          <p:cNvPr id="4" name="Slide Number Placeholder 3">
            <a:extLst>
              <a:ext uri="{FF2B5EF4-FFF2-40B4-BE49-F238E27FC236}">
                <a16:creationId xmlns:a16="http://schemas.microsoft.com/office/drawing/2014/main" id="{D739782B-0659-4B99-8EA8-9AB6C3D8614C}"/>
              </a:ext>
            </a:extLst>
          </p:cNvPr>
          <p:cNvSpPr>
            <a:spLocks noGrp="1"/>
          </p:cNvSpPr>
          <p:nvPr>
            <p:ph type="sldNum" sz="quarter" idx="12"/>
          </p:nvPr>
        </p:nvSpPr>
        <p:spPr/>
        <p:txBody>
          <a:bodyPr/>
          <a:lstStyle/>
          <a:p>
            <a:fld id="{5C3758DD-7464-4C44-B2F3-87DB7CD533DE}" type="slidenum">
              <a:rPr lang="en-IN" smtClean="0"/>
              <a:pPr/>
              <a:t>13</a:t>
            </a:fld>
            <a:endParaRPr lang="en-I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2305C4-717D-453B-8BA4-259C5CE0C0EE}"/>
              </a:ext>
            </a:extLst>
          </p:cNvPr>
          <p:cNvSpPr txBox="1"/>
          <p:nvPr/>
        </p:nvSpPr>
        <p:spPr>
          <a:xfrm>
            <a:off x="961053" y="0"/>
            <a:ext cx="9243526" cy="1646605"/>
          </a:xfrm>
          <a:prstGeom prst="rect">
            <a:avLst/>
          </a:prstGeom>
          <a:noFill/>
        </p:spPr>
        <p:txBody>
          <a:bodyPr wrap="square" rtlCol="0">
            <a:spAutoFit/>
          </a:bodyPr>
          <a:lstStyle/>
          <a:p>
            <a:pPr algn="ctr">
              <a:lnSpc>
                <a:spcPct val="150000"/>
              </a:lnSpc>
            </a:pPr>
            <a:r>
              <a:rPr lang="en-IN" sz="1800" b="1" u="sng" dirty="0">
                <a:latin typeface="Times New Roman" panose="02020603050405020304" pitchFamily="18" charset="0"/>
                <a:cs typeface="Times New Roman" panose="02020603050405020304" pitchFamily="18" charset="0"/>
              </a:rPr>
              <a:t>RESULT AND DISCUSSION</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 Response to Question Number 1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 (Which language do you prefer?)</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b="1"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705A149D-888D-45E1-B1C5-5037D7827543}"/>
              </a:ext>
            </a:extLst>
          </p:cNvPr>
          <p:cNvGraphicFramePr>
            <a:graphicFrameLocks noGrp="1"/>
          </p:cNvGraphicFramePr>
          <p:nvPr>
            <p:extLst>
              <p:ext uri="{D42A27DB-BD31-4B8C-83A1-F6EECF244321}">
                <p14:modId xmlns:p14="http://schemas.microsoft.com/office/powerpoint/2010/main" val="429497184"/>
              </p:ext>
            </p:extLst>
          </p:nvPr>
        </p:nvGraphicFramePr>
        <p:xfrm>
          <a:off x="851159" y="1515355"/>
          <a:ext cx="5661608" cy="2194559"/>
        </p:xfrm>
        <a:graphic>
          <a:graphicData uri="http://schemas.openxmlformats.org/drawingml/2006/table">
            <a:tbl>
              <a:tblPr firstRow="1" firstCol="1" bandRow="1">
                <a:tableStyleId>{5940675A-B579-460E-94D1-54222C63F5DA}</a:tableStyleId>
              </a:tblPr>
              <a:tblGrid>
                <a:gridCol w="697722">
                  <a:extLst>
                    <a:ext uri="{9D8B030D-6E8A-4147-A177-3AD203B41FA5}">
                      <a16:colId xmlns:a16="http://schemas.microsoft.com/office/drawing/2014/main" val="2480966442"/>
                    </a:ext>
                  </a:extLst>
                </a:gridCol>
                <a:gridCol w="1362269">
                  <a:extLst>
                    <a:ext uri="{9D8B030D-6E8A-4147-A177-3AD203B41FA5}">
                      <a16:colId xmlns:a16="http://schemas.microsoft.com/office/drawing/2014/main" val="1759323913"/>
                    </a:ext>
                  </a:extLst>
                </a:gridCol>
                <a:gridCol w="1838131">
                  <a:extLst>
                    <a:ext uri="{9D8B030D-6E8A-4147-A177-3AD203B41FA5}">
                      <a16:colId xmlns:a16="http://schemas.microsoft.com/office/drawing/2014/main" val="2701217711"/>
                    </a:ext>
                  </a:extLst>
                </a:gridCol>
                <a:gridCol w="1763486">
                  <a:extLst>
                    <a:ext uri="{9D8B030D-6E8A-4147-A177-3AD203B41FA5}">
                      <a16:colId xmlns:a16="http://schemas.microsoft.com/office/drawing/2014/main" val="3105038596"/>
                    </a:ext>
                  </a:extLst>
                </a:gridCol>
              </a:tblGrid>
              <a:tr h="965995">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Sl.no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Language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a:t>
                      </a:r>
                      <a:r>
                        <a:rPr lang="en-IN" sz="1800" b="1" dirty="0">
                          <a:effectLst/>
                          <a:latin typeface="Times New Roman" panose="02020603050405020304" pitchFamily="18" charset="0"/>
                          <a:cs typeface="Times New Roman" panose="02020603050405020304" pitchFamily="18" charset="0"/>
                        </a:rPr>
                        <a:t> </a:t>
                      </a:r>
                      <a:r>
                        <a:rPr lang="en-US" sz="1800" b="1" dirty="0">
                          <a:effectLst/>
                          <a:latin typeface="Times New Roman" panose="02020603050405020304" pitchFamily="18" charset="0"/>
                          <a:cs typeface="Times New Roman" panose="02020603050405020304" pitchFamily="18" charset="0"/>
                        </a:rPr>
                        <a:t>(N=418)</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82335532"/>
                  </a:ext>
                </a:extLst>
              </a:tr>
              <a:tr h="61428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English</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61</a:t>
                      </a:r>
                    </a:p>
                  </a:txBody>
                  <a:tcPr marL="68580" marR="68580" marT="0" marB="0"/>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14.6%</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1057299"/>
                  </a:ext>
                </a:extLst>
              </a:tr>
              <a:tr h="61428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Tamil</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357</a:t>
                      </a:r>
                    </a:p>
                  </a:txBody>
                  <a:tcPr marL="68580" marR="68580" marT="0" marB="0"/>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85.4%</a:t>
                      </a:r>
                    </a:p>
                  </a:txBody>
                  <a:tcPr marL="68580" marR="68580" marT="0" marB="0"/>
                </a:tc>
                <a:extLst>
                  <a:ext uri="{0D108BD9-81ED-4DB2-BD59-A6C34878D82A}">
                    <a16:rowId xmlns:a16="http://schemas.microsoft.com/office/drawing/2014/main" val="572324989"/>
                  </a:ext>
                </a:extLst>
              </a:tr>
            </a:tbl>
          </a:graphicData>
        </a:graphic>
      </p:graphicFrame>
      <p:graphicFrame>
        <p:nvGraphicFramePr>
          <p:cNvPr id="6" name="Chart 5">
            <a:extLst>
              <a:ext uri="{FF2B5EF4-FFF2-40B4-BE49-F238E27FC236}">
                <a16:creationId xmlns:a16="http://schemas.microsoft.com/office/drawing/2014/main" id="{DB78B1A8-979D-4ABB-8667-626A77906517}"/>
              </a:ext>
            </a:extLst>
          </p:cNvPr>
          <p:cNvGraphicFramePr/>
          <p:nvPr>
            <p:extLst>
              <p:ext uri="{D42A27DB-BD31-4B8C-83A1-F6EECF244321}">
                <p14:modId xmlns:p14="http://schemas.microsoft.com/office/powerpoint/2010/main" val="916215817"/>
              </p:ext>
            </p:extLst>
          </p:nvPr>
        </p:nvGraphicFramePr>
        <p:xfrm>
          <a:off x="6993708" y="1229474"/>
          <a:ext cx="5074920" cy="3659467"/>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5126A7AD-91A1-4536-BC14-B36E77FCB736}"/>
              </a:ext>
            </a:extLst>
          </p:cNvPr>
          <p:cNvSpPr txBox="1"/>
          <p:nvPr/>
        </p:nvSpPr>
        <p:spPr>
          <a:xfrm>
            <a:off x="6482391" y="4940893"/>
            <a:ext cx="6097554"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Figure 1: Language Wise Distribution</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5522F66B-DFF4-4E0B-B837-BF9B9119A72E}"/>
              </a:ext>
            </a:extLst>
          </p:cNvPr>
          <p:cNvSpPr/>
          <p:nvPr/>
        </p:nvSpPr>
        <p:spPr>
          <a:xfrm>
            <a:off x="123372" y="3879931"/>
            <a:ext cx="7117183" cy="2951064"/>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Our study has been conducted in two languages for the convenience of the farmers and for their better understanding.</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A total of 418 participants participated in the study and among them only 61(14.6%) of them chosen English and majority of 351(85.4%) has chosen Tamil (Figure 1). </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The participant’s included in the study was farmers from in and around </a:t>
            </a:r>
            <a:r>
              <a:rPr lang="en-US" dirty="0" err="1">
                <a:latin typeface="Times New Roman" pitchFamily="18" charset="0"/>
                <a:cs typeface="Times New Roman" pitchFamily="18" charset="0"/>
              </a:rPr>
              <a:t>Namakkal</a:t>
            </a:r>
            <a:r>
              <a:rPr lang="en-US" dirty="0">
                <a:latin typeface="Times New Roman" pitchFamily="18" charset="0"/>
                <a:cs typeface="Times New Roman" pitchFamily="18" charset="0"/>
              </a:rPr>
              <a:t> district, Tamil Nadu. </a:t>
            </a:r>
          </a:p>
        </p:txBody>
      </p:sp>
      <p:sp>
        <p:nvSpPr>
          <p:cNvPr id="4" name="Slide Number Placeholder 3">
            <a:extLst>
              <a:ext uri="{FF2B5EF4-FFF2-40B4-BE49-F238E27FC236}">
                <a16:creationId xmlns:a16="http://schemas.microsoft.com/office/drawing/2014/main" id="{482130FE-6938-43A7-BC2A-BE329A797F9C}"/>
              </a:ext>
            </a:extLst>
          </p:cNvPr>
          <p:cNvSpPr>
            <a:spLocks noGrp="1"/>
          </p:cNvSpPr>
          <p:nvPr>
            <p:ph type="sldNum" sz="quarter" idx="12"/>
          </p:nvPr>
        </p:nvSpPr>
        <p:spPr/>
        <p:txBody>
          <a:bodyPr/>
          <a:lstStyle/>
          <a:p>
            <a:fld id="{5C3758DD-7464-4C44-B2F3-87DB7CD533DE}" type="slidenum">
              <a:rPr lang="en-IN" smtClean="0"/>
              <a:pPr/>
              <a:t>14</a:t>
            </a:fld>
            <a:endParaRPr lang="en-IN"/>
          </a:p>
        </p:txBody>
      </p:sp>
    </p:spTree>
    <p:extLst>
      <p:ext uri="{BB962C8B-B14F-4D97-AF65-F5344CB8AC3E}">
        <p14:creationId xmlns:p14="http://schemas.microsoft.com/office/powerpoint/2010/main" val="1317765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6938137-D35B-47EB-A06C-BCBB9F1C05CF}"/>
              </a:ext>
            </a:extLst>
          </p:cNvPr>
          <p:cNvGraphicFramePr>
            <a:graphicFrameLocks noGrp="1"/>
          </p:cNvGraphicFramePr>
          <p:nvPr>
            <p:extLst>
              <p:ext uri="{D42A27DB-BD31-4B8C-83A1-F6EECF244321}">
                <p14:modId xmlns:p14="http://schemas.microsoft.com/office/powerpoint/2010/main" val="3736381826"/>
              </p:ext>
            </p:extLst>
          </p:nvPr>
        </p:nvGraphicFramePr>
        <p:xfrm>
          <a:off x="265878" y="1136923"/>
          <a:ext cx="6260840" cy="2389229"/>
        </p:xfrm>
        <a:graphic>
          <a:graphicData uri="http://schemas.openxmlformats.org/drawingml/2006/table">
            <a:tbl>
              <a:tblPr firstRow="1" firstCol="1" bandRow="1">
                <a:tableStyleId>{5940675A-B579-460E-94D1-54222C63F5DA}</a:tableStyleId>
              </a:tblPr>
              <a:tblGrid>
                <a:gridCol w="748716">
                  <a:extLst>
                    <a:ext uri="{9D8B030D-6E8A-4147-A177-3AD203B41FA5}">
                      <a16:colId xmlns:a16="http://schemas.microsoft.com/office/drawing/2014/main" val="1452910322"/>
                    </a:ext>
                  </a:extLst>
                </a:gridCol>
                <a:gridCol w="1854524">
                  <a:extLst>
                    <a:ext uri="{9D8B030D-6E8A-4147-A177-3AD203B41FA5}">
                      <a16:colId xmlns:a16="http://schemas.microsoft.com/office/drawing/2014/main" val="4170648536"/>
                    </a:ext>
                  </a:extLst>
                </a:gridCol>
                <a:gridCol w="2183364">
                  <a:extLst>
                    <a:ext uri="{9D8B030D-6E8A-4147-A177-3AD203B41FA5}">
                      <a16:colId xmlns:a16="http://schemas.microsoft.com/office/drawing/2014/main" val="2762833497"/>
                    </a:ext>
                  </a:extLst>
                </a:gridCol>
                <a:gridCol w="1474236">
                  <a:extLst>
                    <a:ext uri="{9D8B030D-6E8A-4147-A177-3AD203B41FA5}">
                      <a16:colId xmlns:a16="http://schemas.microsoft.com/office/drawing/2014/main" val="3834761604"/>
                    </a:ext>
                  </a:extLst>
                </a:gridCol>
              </a:tblGrid>
              <a:tr h="1233053">
                <a:tc>
                  <a:txBody>
                    <a:bodyPr/>
                    <a:lstStyle/>
                    <a:p>
                      <a:pPr algn="ctr">
                        <a:lnSpc>
                          <a:spcPct val="115000"/>
                        </a:lnSpc>
                        <a:spcAft>
                          <a:spcPts val="1000"/>
                        </a:spcAft>
                      </a:pPr>
                      <a:r>
                        <a:rPr lang="en-US" sz="1800" b="1" dirty="0" err="1">
                          <a:effectLst/>
                          <a:latin typeface="Times New Roman" panose="02020603050405020304" pitchFamily="18" charset="0"/>
                          <a:cs typeface="Times New Roman" panose="02020603050405020304" pitchFamily="18" charset="0"/>
                        </a:rPr>
                        <a:t>Sl.no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latin typeface="Times New Roman" panose="02020603050405020304" pitchFamily="18" charset="0"/>
                          <a:cs typeface="Times New Roman" panose="02020603050405020304" pitchFamily="18" charset="0"/>
                        </a:rPr>
                        <a:t>Farmers using pesticide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(N=418)</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16661637"/>
                  </a:ext>
                </a:extLst>
              </a:tr>
              <a:tr h="578088">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1</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Yes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412</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98.5%</a:t>
                      </a:r>
                    </a:p>
                  </a:txBody>
                  <a:tcPr marL="68580" marR="68580" marT="0" marB="0" anchor="ctr"/>
                </a:tc>
                <a:extLst>
                  <a:ext uri="{0D108BD9-81ED-4DB2-BD59-A6C34878D82A}">
                    <a16:rowId xmlns:a16="http://schemas.microsoft.com/office/drawing/2014/main" val="3449443643"/>
                  </a:ext>
                </a:extLst>
              </a:tr>
              <a:tr h="578088">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2</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06</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1.5%</a:t>
                      </a:r>
                    </a:p>
                  </a:txBody>
                  <a:tcPr marL="68580" marR="68580" marT="0" marB="0" anchor="ctr"/>
                </a:tc>
                <a:extLst>
                  <a:ext uri="{0D108BD9-81ED-4DB2-BD59-A6C34878D82A}">
                    <a16:rowId xmlns:a16="http://schemas.microsoft.com/office/drawing/2014/main" val="2158327540"/>
                  </a:ext>
                </a:extLst>
              </a:tr>
            </a:tbl>
          </a:graphicData>
        </a:graphic>
      </p:graphicFrame>
      <p:sp>
        <p:nvSpPr>
          <p:cNvPr id="4" name="TextBox 3">
            <a:extLst>
              <a:ext uri="{FF2B5EF4-FFF2-40B4-BE49-F238E27FC236}">
                <a16:creationId xmlns:a16="http://schemas.microsoft.com/office/drawing/2014/main" id="{A31D941B-B85A-444B-B43D-C2968C3FCBCC}"/>
              </a:ext>
            </a:extLst>
          </p:cNvPr>
          <p:cNvSpPr txBox="1"/>
          <p:nvPr/>
        </p:nvSpPr>
        <p:spPr>
          <a:xfrm>
            <a:off x="469093" y="157668"/>
            <a:ext cx="9514662" cy="1231106"/>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Table 2: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Response to Question Number 2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2: (Do you </a:t>
            </a:r>
            <a:r>
              <a:rPr lang="en-IN" sz="1800" b="1" dirty="0">
                <a:effectLst/>
                <a:latin typeface="Times New Roman" panose="02020603050405020304" pitchFamily="18" charset="0"/>
                <a:ea typeface="TimesLTStd-Roman"/>
                <a:cs typeface="Times New Roman" panose="02020603050405020304" pitchFamily="18" charset="0"/>
              </a:rPr>
              <a:t>use pesticide for farming?)</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b="1" dirty="0">
              <a:latin typeface="Times New Roman" panose="02020603050405020304" pitchFamily="18" charset="0"/>
              <a:cs typeface="Times New Roman" panose="02020603050405020304" pitchFamily="18" charset="0"/>
            </a:endParaRPr>
          </a:p>
        </p:txBody>
      </p:sp>
      <p:graphicFrame>
        <p:nvGraphicFramePr>
          <p:cNvPr id="6" name="Chart 5">
            <a:extLst>
              <a:ext uri="{FF2B5EF4-FFF2-40B4-BE49-F238E27FC236}">
                <a16:creationId xmlns:a16="http://schemas.microsoft.com/office/drawing/2014/main" id="{E047998E-81DC-47C9-B762-FCD6F331C584}"/>
              </a:ext>
            </a:extLst>
          </p:cNvPr>
          <p:cNvGraphicFramePr/>
          <p:nvPr>
            <p:extLst>
              <p:ext uri="{D42A27DB-BD31-4B8C-83A1-F6EECF244321}">
                <p14:modId xmlns:p14="http://schemas.microsoft.com/office/powerpoint/2010/main" val="2951260118"/>
              </p:ext>
            </p:extLst>
          </p:nvPr>
        </p:nvGraphicFramePr>
        <p:xfrm>
          <a:off x="6587321" y="1136923"/>
          <a:ext cx="5399405" cy="447266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A73D286E-B9E0-46C9-B4FE-FCE78F4FBF9A}"/>
              </a:ext>
            </a:extLst>
          </p:cNvPr>
          <p:cNvSpPr txBox="1"/>
          <p:nvPr/>
        </p:nvSpPr>
        <p:spPr>
          <a:xfrm>
            <a:off x="6466114" y="5257680"/>
            <a:ext cx="6096000" cy="463397"/>
          </a:xfrm>
          <a:prstGeom prst="rect">
            <a:avLst/>
          </a:prstGeom>
          <a:noFill/>
        </p:spPr>
        <p:txBody>
          <a:bodyPr wrap="square">
            <a:spAutoFit/>
          </a:bodyPr>
          <a:lstStyle/>
          <a:p>
            <a:pPr indent="-491490" algn="ctr">
              <a:lnSpc>
                <a:spcPct val="150000"/>
              </a:lnSpc>
              <a:tabLst>
                <a:tab pos="754380" algn="l"/>
              </a:tabLst>
            </a:pPr>
            <a:r>
              <a:rPr lang="en-IN" sz="1800" b="1" dirty="0">
                <a:effectLst/>
                <a:latin typeface="Times New Roman" panose="02020603050405020304" pitchFamily="18" charset="0"/>
                <a:ea typeface="TimesLTStd-Roman"/>
                <a:cs typeface="Times New Roman" panose="02020603050405020304" pitchFamily="18" charset="0"/>
              </a:rPr>
              <a:t>Figure 2: Farmers using pesticide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593247A-000C-4389-BA1A-A99B0CE4A242}"/>
              </a:ext>
            </a:extLst>
          </p:cNvPr>
          <p:cNvSpPr txBox="1"/>
          <p:nvPr/>
        </p:nvSpPr>
        <p:spPr>
          <a:xfrm>
            <a:off x="205274" y="3751994"/>
            <a:ext cx="6932644" cy="2862322"/>
          </a:xfrm>
          <a:prstGeom prst="rect">
            <a:avLst/>
          </a:prstGeom>
          <a:noFill/>
        </p:spPr>
        <p:txBody>
          <a:bodyPr wrap="square">
            <a:spAutoFit/>
          </a:bodyPr>
          <a:lstStyle/>
          <a:p>
            <a:pPr marL="285750" indent="-285750" algn="just">
              <a:buFont typeface="Arial" panose="020B0604020202020204" pitchFamily="34" charset="0"/>
              <a:buChar char="•"/>
            </a:pPr>
            <a:r>
              <a:rPr lang="en-US" dirty="0">
                <a:latin typeface="Times New Roman" pitchFamily="18" charset="0"/>
                <a:cs typeface="Times New Roman" pitchFamily="18" charset="0"/>
              </a:rPr>
              <a:t>Pesticides have become an integral part of present day farming and play a major role in increasing agricultural productivity. All individuals are confronted with some types of pesticide exposure, but farmers are particularly at high risk of pesticide exposure due to added risk of occupational exposure.</a:t>
            </a:r>
          </a:p>
          <a:p>
            <a:pPr marL="285750" indent="-285750" algn="just">
              <a:buFont typeface="Arial" panose="020B0604020202020204" pitchFamily="34" charset="0"/>
              <a:buChar char="•"/>
            </a:pPr>
            <a:r>
              <a:rPr lang="en-US" dirty="0">
                <a:latin typeface="Times New Roman" pitchFamily="18" charset="0"/>
                <a:cs typeface="Times New Roman" pitchFamily="18" charset="0"/>
              </a:rPr>
              <a:t>Among the 418 participants,  only 6 participants (1.5%) do not use pesticides for their farming and other 412 participants (98.5%) use the same and they were included in the study. By which it is understandable that the usage of pesticides among the farmers are high in proportion (Figure 2). </a:t>
            </a:r>
            <a:endParaRPr lang="en-IN" dirty="0">
              <a:latin typeface="Times New Roman" pitchFamily="18" charset="0"/>
              <a:cs typeface="Times New Roman" pitchFamily="18" charset="0"/>
            </a:endParaRPr>
          </a:p>
        </p:txBody>
      </p:sp>
      <p:sp>
        <p:nvSpPr>
          <p:cNvPr id="5" name="Slide Number Placeholder 4">
            <a:extLst>
              <a:ext uri="{FF2B5EF4-FFF2-40B4-BE49-F238E27FC236}">
                <a16:creationId xmlns:a16="http://schemas.microsoft.com/office/drawing/2014/main" id="{02CD79EF-34C6-4625-8C1A-2DD65F488331}"/>
              </a:ext>
            </a:extLst>
          </p:cNvPr>
          <p:cNvSpPr>
            <a:spLocks noGrp="1"/>
          </p:cNvSpPr>
          <p:nvPr>
            <p:ph type="sldNum" sz="quarter" idx="12"/>
          </p:nvPr>
        </p:nvSpPr>
        <p:spPr/>
        <p:txBody>
          <a:bodyPr/>
          <a:lstStyle/>
          <a:p>
            <a:fld id="{5C3758DD-7464-4C44-B2F3-87DB7CD533DE}" type="slidenum">
              <a:rPr lang="en-IN" smtClean="0"/>
              <a:pPr/>
              <a:t>15</a:t>
            </a:fld>
            <a:endParaRPr lang="en-IN"/>
          </a:p>
        </p:txBody>
      </p:sp>
    </p:spTree>
    <p:extLst>
      <p:ext uri="{BB962C8B-B14F-4D97-AF65-F5344CB8AC3E}">
        <p14:creationId xmlns:p14="http://schemas.microsoft.com/office/powerpoint/2010/main" val="1366832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48A8E5-77CE-4F3B-80C4-F7A0F9896373}"/>
              </a:ext>
            </a:extLst>
          </p:cNvPr>
          <p:cNvSpPr txBox="1"/>
          <p:nvPr/>
        </p:nvSpPr>
        <p:spPr>
          <a:xfrm>
            <a:off x="1240000" y="-101009"/>
            <a:ext cx="8993274" cy="878895"/>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3: Response to Question Number 3 </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3: (If yes, how long do you use pesticides?)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029D2EC7-438B-48A7-8BCF-F3900E021639}"/>
              </a:ext>
            </a:extLst>
          </p:cNvPr>
          <p:cNvGraphicFramePr>
            <a:graphicFrameLocks noGrp="1"/>
          </p:cNvGraphicFramePr>
          <p:nvPr>
            <p:extLst>
              <p:ext uri="{D42A27DB-BD31-4B8C-83A1-F6EECF244321}">
                <p14:modId xmlns:p14="http://schemas.microsoft.com/office/powerpoint/2010/main" val="3603523570"/>
              </p:ext>
            </p:extLst>
          </p:nvPr>
        </p:nvGraphicFramePr>
        <p:xfrm>
          <a:off x="162560" y="1063514"/>
          <a:ext cx="5760720" cy="3762486"/>
        </p:xfrm>
        <a:graphic>
          <a:graphicData uri="http://schemas.openxmlformats.org/drawingml/2006/table">
            <a:tbl>
              <a:tblPr firstRow="1" firstCol="1" bandRow="1"/>
              <a:tblGrid>
                <a:gridCol w="841624">
                  <a:extLst>
                    <a:ext uri="{9D8B030D-6E8A-4147-A177-3AD203B41FA5}">
                      <a16:colId xmlns:a16="http://schemas.microsoft.com/office/drawing/2014/main" val="374396043"/>
                    </a:ext>
                  </a:extLst>
                </a:gridCol>
                <a:gridCol w="1575419">
                  <a:extLst>
                    <a:ext uri="{9D8B030D-6E8A-4147-A177-3AD203B41FA5}">
                      <a16:colId xmlns:a16="http://schemas.microsoft.com/office/drawing/2014/main" val="2718821393"/>
                    </a:ext>
                  </a:extLst>
                </a:gridCol>
                <a:gridCol w="1892522">
                  <a:extLst>
                    <a:ext uri="{9D8B030D-6E8A-4147-A177-3AD203B41FA5}">
                      <a16:colId xmlns:a16="http://schemas.microsoft.com/office/drawing/2014/main" val="2844936460"/>
                    </a:ext>
                  </a:extLst>
                </a:gridCol>
                <a:gridCol w="1451155">
                  <a:extLst>
                    <a:ext uri="{9D8B030D-6E8A-4147-A177-3AD203B41FA5}">
                      <a16:colId xmlns:a16="http://schemas.microsoft.com/office/drawing/2014/main" val="3168793723"/>
                    </a:ext>
                  </a:extLst>
                </a:gridCol>
              </a:tblGrid>
              <a:tr h="1544154">
                <a:tc>
                  <a:txBody>
                    <a:bodyPr/>
                    <a:lstStyle/>
                    <a:p>
                      <a:pPr algn="ctr">
                        <a:lnSpc>
                          <a:spcPct val="150000"/>
                        </a:lnSpc>
                      </a:pPr>
                      <a:r>
                        <a:rPr lang="en-US" sz="1800" b="1" dirty="0" err="1">
                          <a:effectLst/>
                          <a:latin typeface="Times New Roman" panose="02020603050405020304" pitchFamily="18" charset="0"/>
                          <a:ea typeface="TimesLTStd-Roman"/>
                          <a:cs typeface="Times New Roman" panose="02020603050405020304" pitchFamily="18" charset="0"/>
                        </a:rPr>
                        <a:t>Sl.No</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Years of using pesticides</a:t>
                      </a: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Number of Participants (N=412)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Percentage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7465533"/>
                  </a:ext>
                </a:extLst>
              </a:tr>
              <a:tr h="476057">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1-4 years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11.4%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4362482"/>
                  </a:ext>
                </a:extLst>
              </a:tr>
              <a:tr h="430615">
                <a:tc>
                  <a:txBody>
                    <a:bodyPr/>
                    <a:lstStyle/>
                    <a:p>
                      <a:pPr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2</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64185"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4-8 years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20.1%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0382098"/>
                  </a:ext>
                </a:extLst>
              </a:tr>
              <a:tr h="452976">
                <a:tc>
                  <a:txBody>
                    <a:bodyPr/>
                    <a:lstStyle/>
                    <a:p>
                      <a:pPr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3</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8-12 years</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105</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25.5%</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3288571"/>
                  </a:ext>
                </a:extLst>
              </a:tr>
              <a:tr h="858684">
                <a:tc>
                  <a:txBody>
                    <a:bodyPr/>
                    <a:lstStyle/>
                    <a:p>
                      <a:pPr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4</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12 years or more</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177</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43.0%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3652988"/>
                  </a:ext>
                </a:extLst>
              </a:tr>
            </a:tbl>
          </a:graphicData>
        </a:graphic>
      </p:graphicFrame>
      <p:graphicFrame>
        <p:nvGraphicFramePr>
          <p:cNvPr id="4" name="Chart 3">
            <a:extLst>
              <a:ext uri="{FF2B5EF4-FFF2-40B4-BE49-F238E27FC236}">
                <a16:creationId xmlns:a16="http://schemas.microsoft.com/office/drawing/2014/main" id="{B9FD81C8-F2A7-444D-9A42-7A30E6243F81}"/>
              </a:ext>
            </a:extLst>
          </p:cNvPr>
          <p:cNvGraphicFramePr/>
          <p:nvPr>
            <p:extLst>
              <p:ext uri="{D42A27DB-BD31-4B8C-83A1-F6EECF244321}">
                <p14:modId xmlns:p14="http://schemas.microsoft.com/office/powerpoint/2010/main" val="3084117768"/>
              </p:ext>
            </p:extLst>
          </p:nvPr>
        </p:nvGraphicFramePr>
        <p:xfrm>
          <a:off x="6096000" y="777886"/>
          <a:ext cx="5933440" cy="385117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660BB64E-C952-4AE3-AEF9-4411760ACA57}"/>
              </a:ext>
            </a:extLst>
          </p:cNvPr>
          <p:cNvSpPr txBox="1"/>
          <p:nvPr/>
        </p:nvSpPr>
        <p:spPr>
          <a:xfrm>
            <a:off x="6441440" y="4604461"/>
            <a:ext cx="6096000" cy="463397"/>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Figure 3: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Years of using pesticides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F5CF336D-0DF7-4CF9-AF4C-7E3A3814DF07}"/>
              </a:ext>
            </a:extLst>
          </p:cNvPr>
          <p:cNvSpPr txBox="1"/>
          <p:nvPr/>
        </p:nvSpPr>
        <p:spPr>
          <a:xfrm>
            <a:off x="81279" y="5142197"/>
            <a:ext cx="11948161" cy="1477328"/>
          </a:xfrm>
          <a:prstGeom prst="rect">
            <a:avLst/>
          </a:prstGeom>
          <a:noFill/>
        </p:spPr>
        <p:txBody>
          <a:bodyPr wrap="square">
            <a:spAutoFit/>
          </a:bodyPr>
          <a:lstStyle/>
          <a:p>
            <a:pPr marL="285750" indent="-285750" algn="just">
              <a:buFont typeface="Arial" panose="020B0604020202020204" pitchFamily="34" charset="0"/>
              <a:buChar char="•"/>
            </a:pPr>
            <a:r>
              <a:rPr lang="en-IN" dirty="0">
                <a:latin typeface="Times New Roman" pitchFamily="18" charset="0"/>
                <a:cs typeface="Times New Roman" pitchFamily="18" charset="0"/>
              </a:rPr>
              <a:t>In our study, the majority farmers participated had an experience for farming for more than 12 years 177(43%) followed by 8 to 12 years 105(25.5%), 4 to 8 years 83(20.1%) and 1 to 4 years 47(11.4%) (Figure 3). The data indicates that many of them nowadays turned to farming and also uses pesticides.</a:t>
            </a:r>
          </a:p>
          <a:p>
            <a:pPr marL="285750" indent="-285750" algn="just">
              <a:buFont typeface="Arial" panose="020B0604020202020204" pitchFamily="34" charset="0"/>
              <a:buChar char="•"/>
            </a:pPr>
            <a:r>
              <a:rPr lang="en-US" dirty="0">
                <a:latin typeface="Times New Roman" pitchFamily="18" charset="0"/>
                <a:cs typeface="Times New Roman" pitchFamily="18" charset="0"/>
              </a:rPr>
              <a:t>In the study conducted by </a:t>
            </a:r>
            <a:r>
              <a:rPr lang="en-US" i="1" dirty="0" err="1">
                <a:latin typeface="Times New Roman" pitchFamily="18" charset="0"/>
                <a:cs typeface="Times New Roman" pitchFamily="18" charset="0"/>
              </a:rPr>
              <a:t>Ntow</a:t>
            </a:r>
            <a:r>
              <a:rPr lang="en-US" i="1" dirty="0">
                <a:latin typeface="Times New Roman" pitchFamily="18" charset="0"/>
                <a:cs typeface="Times New Roman" pitchFamily="18" charset="0"/>
              </a:rPr>
              <a:t> et al.,</a:t>
            </a:r>
            <a:r>
              <a:rPr lang="en-US" baseline="30000" dirty="0">
                <a:latin typeface="Times New Roman" pitchFamily="18" charset="0"/>
                <a:cs typeface="Times New Roman" pitchFamily="18" charset="0"/>
              </a:rPr>
              <a:t>[21]</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(2006) to investigate the Ghanaian farmers’ perceptions and practices with respect to pesticides, it was determined that the farmers had been engaged in farming for a mean duration of 21.2 ± 10.5 years.</a:t>
            </a:r>
            <a:endParaRPr lang="en-IN" dirty="0">
              <a:latin typeface="Times New Roman" pitchFamily="18" charset="0"/>
              <a:cs typeface="Times New Roman" pitchFamily="18" charset="0"/>
            </a:endParaRPr>
          </a:p>
        </p:txBody>
      </p:sp>
      <p:sp>
        <p:nvSpPr>
          <p:cNvPr id="5" name="Slide Number Placeholder 4">
            <a:extLst>
              <a:ext uri="{FF2B5EF4-FFF2-40B4-BE49-F238E27FC236}">
                <a16:creationId xmlns:a16="http://schemas.microsoft.com/office/drawing/2014/main" id="{A13E94A0-1173-4D3F-86F7-32F16180AF99}"/>
              </a:ext>
            </a:extLst>
          </p:cNvPr>
          <p:cNvSpPr>
            <a:spLocks noGrp="1"/>
          </p:cNvSpPr>
          <p:nvPr>
            <p:ph type="sldNum" sz="quarter" idx="12"/>
          </p:nvPr>
        </p:nvSpPr>
        <p:spPr>
          <a:xfrm>
            <a:off x="8600440" y="6492875"/>
            <a:ext cx="2743200" cy="365125"/>
          </a:xfrm>
        </p:spPr>
        <p:txBody>
          <a:bodyPr/>
          <a:lstStyle/>
          <a:p>
            <a:fld id="{5C3758DD-7464-4C44-B2F3-87DB7CD533DE}" type="slidenum">
              <a:rPr lang="en-IN" smtClean="0"/>
              <a:pPr/>
              <a:t>16</a:t>
            </a:fld>
            <a:endParaRPr lang="en-IN" dirty="0"/>
          </a:p>
        </p:txBody>
      </p:sp>
    </p:spTree>
    <p:extLst>
      <p:ext uri="{BB962C8B-B14F-4D97-AF65-F5344CB8AC3E}">
        <p14:creationId xmlns:p14="http://schemas.microsoft.com/office/powerpoint/2010/main" val="3405346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B5D758F-FD12-4F59-9B31-0CCB1C7DCF3F}"/>
              </a:ext>
            </a:extLst>
          </p:cNvPr>
          <p:cNvGraphicFramePr>
            <a:graphicFrameLocks noGrp="1"/>
          </p:cNvGraphicFramePr>
          <p:nvPr>
            <p:extLst>
              <p:ext uri="{D42A27DB-BD31-4B8C-83A1-F6EECF244321}">
                <p14:modId xmlns:p14="http://schemas.microsoft.com/office/powerpoint/2010/main" val="2599130072"/>
              </p:ext>
            </p:extLst>
          </p:nvPr>
        </p:nvGraphicFramePr>
        <p:xfrm>
          <a:off x="169401" y="979865"/>
          <a:ext cx="4859799" cy="4826320"/>
        </p:xfrm>
        <a:graphic>
          <a:graphicData uri="http://schemas.openxmlformats.org/drawingml/2006/table">
            <a:tbl>
              <a:tblPr firstRow="1" firstCol="1" bandRow="1">
                <a:tableStyleId>{5940675A-B579-460E-94D1-54222C63F5DA}</a:tableStyleId>
              </a:tblPr>
              <a:tblGrid>
                <a:gridCol w="522299">
                  <a:extLst>
                    <a:ext uri="{9D8B030D-6E8A-4147-A177-3AD203B41FA5}">
                      <a16:colId xmlns:a16="http://schemas.microsoft.com/office/drawing/2014/main" val="1705256455"/>
                    </a:ext>
                  </a:extLst>
                </a:gridCol>
                <a:gridCol w="1281354">
                  <a:extLst>
                    <a:ext uri="{9D8B030D-6E8A-4147-A177-3AD203B41FA5}">
                      <a16:colId xmlns:a16="http://schemas.microsoft.com/office/drawing/2014/main" val="3467081983"/>
                    </a:ext>
                  </a:extLst>
                </a:gridCol>
                <a:gridCol w="1817119">
                  <a:extLst>
                    <a:ext uri="{9D8B030D-6E8A-4147-A177-3AD203B41FA5}">
                      <a16:colId xmlns:a16="http://schemas.microsoft.com/office/drawing/2014/main" val="3500934903"/>
                    </a:ext>
                  </a:extLst>
                </a:gridCol>
                <a:gridCol w="1239027">
                  <a:extLst>
                    <a:ext uri="{9D8B030D-6E8A-4147-A177-3AD203B41FA5}">
                      <a16:colId xmlns:a16="http://schemas.microsoft.com/office/drawing/2014/main" val="3542714675"/>
                    </a:ext>
                  </a:extLst>
                </a:gridCol>
              </a:tblGrid>
              <a:tr h="1092775">
                <a:tc>
                  <a:txBody>
                    <a:bodyPr/>
                    <a:lstStyle/>
                    <a:p>
                      <a:pPr algn="ctr">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Age group (in years)</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58228353"/>
                  </a:ext>
                </a:extLst>
              </a:tr>
              <a:tr h="746709">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18- 30</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95</a:t>
                      </a: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23.1%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1188083"/>
                  </a:ext>
                </a:extLst>
              </a:tr>
              <a:tr h="746709">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2</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30-40</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66</a:t>
                      </a: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16.0%</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68887712"/>
                  </a:ext>
                </a:extLst>
              </a:tr>
              <a:tr h="746709">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3</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40-50</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105</a:t>
                      </a: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25.5%</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69869302"/>
                  </a:ext>
                </a:extLst>
              </a:tr>
              <a:tr h="746709">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4</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50-60</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109</a:t>
                      </a: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26.4%</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772704"/>
                  </a:ext>
                </a:extLst>
              </a:tr>
              <a:tr h="746709">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5</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60 or above</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37</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9.0%</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1285181"/>
                  </a:ext>
                </a:extLst>
              </a:tr>
            </a:tbl>
          </a:graphicData>
        </a:graphic>
      </p:graphicFrame>
      <p:sp>
        <p:nvSpPr>
          <p:cNvPr id="6" name="TextBox 5">
            <a:extLst>
              <a:ext uri="{FF2B5EF4-FFF2-40B4-BE49-F238E27FC236}">
                <a16:creationId xmlns:a16="http://schemas.microsoft.com/office/drawing/2014/main" id="{0AA57FB5-6A45-4767-BE10-13280CF34B91}"/>
              </a:ext>
            </a:extLst>
          </p:cNvPr>
          <p:cNvSpPr txBox="1"/>
          <p:nvPr/>
        </p:nvSpPr>
        <p:spPr>
          <a:xfrm>
            <a:off x="2791952" y="0"/>
            <a:ext cx="6097554" cy="878895"/>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Table 4: Response to Question Number 4 </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Question number 4: (What is your age?)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Chart 3">
            <a:extLst>
              <a:ext uri="{FF2B5EF4-FFF2-40B4-BE49-F238E27FC236}">
                <a16:creationId xmlns:a16="http://schemas.microsoft.com/office/drawing/2014/main" id="{9EC22155-F8DE-4DC1-8950-59F31C213E54}"/>
              </a:ext>
            </a:extLst>
          </p:cNvPr>
          <p:cNvGraphicFramePr/>
          <p:nvPr>
            <p:extLst>
              <p:ext uri="{D42A27DB-BD31-4B8C-83A1-F6EECF244321}">
                <p14:modId xmlns:p14="http://schemas.microsoft.com/office/powerpoint/2010/main" val="1268210981"/>
              </p:ext>
            </p:extLst>
          </p:nvPr>
        </p:nvGraphicFramePr>
        <p:xfrm>
          <a:off x="5098582" y="1095714"/>
          <a:ext cx="6924017" cy="487427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43F458B7-ED0F-44C6-B79C-CE3197092AE5}"/>
              </a:ext>
            </a:extLst>
          </p:cNvPr>
          <p:cNvSpPr txBox="1"/>
          <p:nvPr/>
        </p:nvSpPr>
        <p:spPr>
          <a:xfrm>
            <a:off x="5841506" y="5838231"/>
            <a:ext cx="6096000"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Figure 4: Age </a:t>
            </a:r>
            <a:r>
              <a:rPr lang="en-IN" b="1" dirty="0">
                <a:latin typeface="Times New Roman" panose="02020603050405020304" pitchFamily="18" charset="0"/>
                <a:ea typeface="TimesLTStd-Roman"/>
                <a:cs typeface="Times New Roman" panose="02020603050405020304" pitchFamily="18" charset="0"/>
              </a:rPr>
              <a:t>group wise </a:t>
            </a:r>
            <a:r>
              <a:rPr lang="en-IN" sz="1800" b="1" dirty="0">
                <a:effectLst/>
                <a:latin typeface="Times New Roman" panose="02020603050405020304" pitchFamily="18" charset="0"/>
                <a:ea typeface="TimesLTStd-Roman"/>
                <a:cs typeface="Times New Roman" panose="02020603050405020304" pitchFamily="18" charset="0"/>
              </a:rPr>
              <a:t>distribution</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8A20260E-718C-4853-B419-7BEE92F1BC85}"/>
              </a:ext>
            </a:extLst>
          </p:cNvPr>
          <p:cNvSpPr>
            <a:spLocks noGrp="1"/>
          </p:cNvSpPr>
          <p:nvPr>
            <p:ph type="sldNum" sz="quarter" idx="12"/>
          </p:nvPr>
        </p:nvSpPr>
        <p:spPr/>
        <p:txBody>
          <a:bodyPr/>
          <a:lstStyle/>
          <a:p>
            <a:fld id="{5C3758DD-7464-4C44-B2F3-87DB7CD533DE}" type="slidenum">
              <a:rPr lang="en-IN" smtClean="0"/>
              <a:pPr/>
              <a:t>17</a:t>
            </a:fld>
            <a:endParaRPr lang="en-IN"/>
          </a:p>
        </p:txBody>
      </p:sp>
    </p:spTree>
    <p:extLst>
      <p:ext uri="{BB962C8B-B14F-4D97-AF65-F5344CB8AC3E}">
        <p14:creationId xmlns:p14="http://schemas.microsoft.com/office/powerpoint/2010/main" val="975151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E62588-DD88-48AF-AA02-DCF86BD6A1BE}"/>
              </a:ext>
            </a:extLst>
          </p:cNvPr>
          <p:cNvSpPr txBox="1"/>
          <p:nvPr/>
        </p:nvSpPr>
        <p:spPr>
          <a:xfrm>
            <a:off x="241767" y="205829"/>
            <a:ext cx="11645433" cy="4089838"/>
          </a:xfrm>
          <a:prstGeom prst="rect">
            <a:avLst/>
          </a:prstGeom>
          <a:noFill/>
        </p:spPr>
        <p:txBody>
          <a:bodyPr wrap="square">
            <a:spAutoFit/>
          </a:bodyPr>
          <a:lstStyle/>
          <a:p>
            <a:pPr marL="342900" indent="-342900" algn="just">
              <a:lnSpc>
                <a:spcPct val="150000"/>
              </a:lnSpc>
              <a:spcAft>
                <a:spcPts val="800"/>
              </a:spcAft>
              <a:buFont typeface="Arial" panose="020B0604020202020204" pitchFamily="34" charset="0"/>
              <a:buChar char="•"/>
              <a:tabLst>
                <a:tab pos="4572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Age, which is one of the socioeconomic factors, is an important factor for farmers’ awareness on the prohibited and approved chemicals. Older farmers may not be aware of the safe use of pesticides due to lack of knowledge.</a:t>
            </a:r>
          </a:p>
          <a:p>
            <a:pPr marL="342900" indent="-342900" algn="just">
              <a:lnSpc>
                <a:spcPct val="150000"/>
              </a:lnSpc>
              <a:spcAft>
                <a:spcPts val="800"/>
              </a:spcAft>
              <a:buFont typeface="Arial" panose="020B0604020202020204" pitchFamily="34" charset="0"/>
              <a:buChar char="•"/>
              <a:tabLst>
                <a:tab pos="4572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The demographic reports of the present study that consist a total of 412 people participated and among them 95(23.1%) participants were under the age group of 18-30 years followed by 66(16.0%), 105(25.5%), 109(26.4%) participants were under age of 30-40 years, 40-50 years and 50-60 years respectively. Minimum of 37(9.0%) participants were 60 years and </a:t>
            </a:r>
            <a:r>
              <a:rPr lang="en-IN" dirty="0">
                <a:latin typeface="Times New Roman" panose="02020603050405020304" pitchFamily="18" charset="0"/>
                <a:ea typeface="Calibri" panose="020F0502020204030204" pitchFamily="34" charset="0"/>
                <a:cs typeface="Times New Roman" panose="02020603050405020304" pitchFamily="18" charset="0"/>
              </a:rPr>
              <a:t>above (Figure 4).</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Arial" panose="020B0604020202020204" pitchFamily="34" charset="0"/>
              <a:buChar char="•"/>
              <a:tabLst>
                <a:tab pos="457200" algn="l"/>
              </a:tabLs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In a study conducted by </a:t>
            </a:r>
            <a:r>
              <a:rPr lang="en-IN" sz="1800" i="1" dirty="0">
                <a:effectLst/>
                <a:latin typeface="Times New Roman" panose="02020603050405020304" pitchFamily="18" charset="0"/>
                <a:ea typeface="Calibri" panose="020F0502020204030204" pitchFamily="34" charset="0"/>
                <a:cs typeface="Times New Roman" panose="02020603050405020304" pitchFamily="18" charset="0"/>
              </a:rPr>
              <a:t>Jones AK (</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2019) </a:t>
            </a:r>
            <a:r>
              <a:rPr lang="en-IN" sz="1800" baseline="30000" dirty="0">
                <a:effectLst/>
                <a:latin typeface="Times New Roman" panose="02020603050405020304" pitchFamily="18" charset="0"/>
                <a:ea typeface="Calibri" panose="020F0502020204030204" pitchFamily="34" charset="0"/>
                <a:cs typeface="Times New Roman" panose="02020603050405020304" pitchFamily="18" charset="0"/>
              </a:rPr>
              <a:t>[22]</a:t>
            </a:r>
            <a:r>
              <a:rPr lang="en-IN"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28.5% of participants were aged between 30 to 39 years old, 27.2% were aged between of 18 to 29 years, 21.2% was of 40 to 49 years and 17.2% was of 50 to 59 and only of 6% were from 60 years and above.</a:t>
            </a:r>
          </a:p>
        </p:txBody>
      </p:sp>
      <p:sp>
        <p:nvSpPr>
          <p:cNvPr id="4" name="Slide Number Placeholder 3">
            <a:extLst>
              <a:ext uri="{FF2B5EF4-FFF2-40B4-BE49-F238E27FC236}">
                <a16:creationId xmlns:a16="http://schemas.microsoft.com/office/drawing/2014/main" id="{3B7B3EE5-DF59-4396-B632-2735DB822873}"/>
              </a:ext>
            </a:extLst>
          </p:cNvPr>
          <p:cNvSpPr>
            <a:spLocks noGrp="1"/>
          </p:cNvSpPr>
          <p:nvPr>
            <p:ph type="sldNum" sz="quarter" idx="12"/>
          </p:nvPr>
        </p:nvSpPr>
        <p:spPr/>
        <p:txBody>
          <a:bodyPr/>
          <a:lstStyle/>
          <a:p>
            <a:fld id="{5C3758DD-7464-4C44-B2F3-87DB7CD533DE}" type="slidenum">
              <a:rPr lang="en-IN" smtClean="0"/>
              <a:pPr/>
              <a:t>18</a:t>
            </a:fld>
            <a:endParaRPr lang="en-IN"/>
          </a:p>
        </p:txBody>
      </p:sp>
    </p:spTree>
    <p:extLst>
      <p:ext uri="{BB962C8B-B14F-4D97-AF65-F5344CB8AC3E}">
        <p14:creationId xmlns:p14="http://schemas.microsoft.com/office/powerpoint/2010/main" val="2285885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C6E997-3E06-449A-BC0F-43DCCB8604FB}"/>
              </a:ext>
            </a:extLst>
          </p:cNvPr>
          <p:cNvSpPr txBox="1"/>
          <p:nvPr/>
        </p:nvSpPr>
        <p:spPr>
          <a:xfrm>
            <a:off x="1844040" y="141353"/>
            <a:ext cx="7581900" cy="1231106"/>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Table 5: Response to Question Number 5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Question number 5: (Gender)</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b="1"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72FAEF92-185B-4157-817B-D234C4CE9913}"/>
              </a:ext>
            </a:extLst>
          </p:cNvPr>
          <p:cNvGraphicFramePr>
            <a:graphicFrameLocks noGrp="1"/>
          </p:cNvGraphicFramePr>
          <p:nvPr>
            <p:extLst>
              <p:ext uri="{D42A27DB-BD31-4B8C-83A1-F6EECF244321}">
                <p14:modId xmlns:p14="http://schemas.microsoft.com/office/powerpoint/2010/main" val="908939202"/>
              </p:ext>
            </p:extLst>
          </p:nvPr>
        </p:nvGraphicFramePr>
        <p:xfrm>
          <a:off x="472129" y="1180523"/>
          <a:ext cx="5430831" cy="2852998"/>
        </p:xfrm>
        <a:graphic>
          <a:graphicData uri="http://schemas.openxmlformats.org/drawingml/2006/table">
            <a:tbl>
              <a:tblPr firstRow="1" firstCol="1" bandRow="1">
                <a:tableStyleId>{5940675A-B579-460E-94D1-54222C63F5DA}</a:tableStyleId>
              </a:tblPr>
              <a:tblGrid>
                <a:gridCol w="676013">
                  <a:extLst>
                    <a:ext uri="{9D8B030D-6E8A-4147-A177-3AD203B41FA5}">
                      <a16:colId xmlns:a16="http://schemas.microsoft.com/office/drawing/2014/main" val="617917259"/>
                    </a:ext>
                  </a:extLst>
                </a:gridCol>
                <a:gridCol w="1005303">
                  <a:extLst>
                    <a:ext uri="{9D8B030D-6E8A-4147-A177-3AD203B41FA5}">
                      <a16:colId xmlns:a16="http://schemas.microsoft.com/office/drawing/2014/main" val="1602288614"/>
                    </a:ext>
                  </a:extLst>
                </a:gridCol>
                <a:gridCol w="2368702">
                  <a:extLst>
                    <a:ext uri="{9D8B030D-6E8A-4147-A177-3AD203B41FA5}">
                      <a16:colId xmlns:a16="http://schemas.microsoft.com/office/drawing/2014/main" val="2130054759"/>
                    </a:ext>
                  </a:extLst>
                </a:gridCol>
                <a:gridCol w="1380813">
                  <a:extLst>
                    <a:ext uri="{9D8B030D-6E8A-4147-A177-3AD203B41FA5}">
                      <a16:colId xmlns:a16="http://schemas.microsoft.com/office/drawing/2014/main" val="2889461959"/>
                    </a:ext>
                  </a:extLst>
                </a:gridCol>
              </a:tblGrid>
              <a:tr h="1164310">
                <a:tc>
                  <a:txBody>
                    <a:bodyPr/>
                    <a:lstStyle/>
                    <a:p>
                      <a:pPr algn="ctr">
                        <a:lnSpc>
                          <a:spcPct val="115000"/>
                        </a:lnSpc>
                        <a:spcAft>
                          <a:spcPts val="1000"/>
                        </a:spcAft>
                      </a:pPr>
                      <a:r>
                        <a:rPr lang="en-US" sz="1800" b="1" dirty="0" err="1">
                          <a:effectLst/>
                          <a:latin typeface="Times New Roman" panose="02020603050405020304" pitchFamily="18" charset="0"/>
                          <a:cs typeface="Times New Roman" panose="02020603050405020304" pitchFamily="18" charset="0"/>
                        </a:rPr>
                        <a:t>Sl.no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Gender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33600436"/>
                  </a:ext>
                </a:extLst>
              </a:tr>
              <a:tr h="844344">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1</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Male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266</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64.5%</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1300471"/>
                  </a:ext>
                </a:extLst>
              </a:tr>
              <a:tr h="844344">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2</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Female</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146</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35.5%</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6663924"/>
                  </a:ext>
                </a:extLst>
              </a:tr>
            </a:tbl>
          </a:graphicData>
        </a:graphic>
      </p:graphicFrame>
      <p:graphicFrame>
        <p:nvGraphicFramePr>
          <p:cNvPr id="6" name="Chart 5">
            <a:extLst>
              <a:ext uri="{FF2B5EF4-FFF2-40B4-BE49-F238E27FC236}">
                <a16:creationId xmlns:a16="http://schemas.microsoft.com/office/drawing/2014/main" id="{50400FE9-86F0-41DC-B4CA-0371624D7211}"/>
              </a:ext>
            </a:extLst>
          </p:cNvPr>
          <p:cNvGraphicFramePr/>
          <p:nvPr>
            <p:extLst>
              <p:ext uri="{D42A27DB-BD31-4B8C-83A1-F6EECF244321}">
                <p14:modId xmlns:p14="http://schemas.microsoft.com/office/powerpoint/2010/main" val="1907489734"/>
              </p:ext>
            </p:extLst>
          </p:nvPr>
        </p:nvGraphicFramePr>
        <p:xfrm>
          <a:off x="6096000" y="1095865"/>
          <a:ext cx="5794356" cy="466627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5BCD17F8-DF04-4BC3-B818-9481E62BEF88}"/>
              </a:ext>
            </a:extLst>
          </p:cNvPr>
          <p:cNvSpPr txBox="1"/>
          <p:nvPr/>
        </p:nvSpPr>
        <p:spPr>
          <a:xfrm>
            <a:off x="6377163" y="5530436"/>
            <a:ext cx="6097554"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Figure 5: Gender wise distribution</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2B0C3F89-38BF-405D-8905-E67B06ECF9CE}"/>
              </a:ext>
            </a:extLst>
          </p:cNvPr>
          <p:cNvSpPr txBox="1"/>
          <p:nvPr/>
        </p:nvSpPr>
        <p:spPr>
          <a:xfrm>
            <a:off x="472128" y="4477148"/>
            <a:ext cx="6507791" cy="1709892"/>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We observed that in our study about 266(64.5%) participants were males and 146(35.5%) were females (Figure 5) </a:t>
            </a:r>
            <a:r>
              <a:rPr lang="en-IN" dirty="0">
                <a:latin typeface="Times New Roman" panose="02020603050405020304" pitchFamily="18" charset="0"/>
                <a:ea typeface="Calibri" panose="020F0502020204030204" pitchFamily="34" charset="0"/>
                <a:cs typeface="Times New Roman" panose="02020603050405020304" pitchFamily="18" charset="0"/>
              </a:rPr>
              <a:t>similarly</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to the studies conducted by </a:t>
            </a:r>
            <a:r>
              <a:rPr lang="en-IN" sz="1800" i="1" dirty="0">
                <a:effectLst/>
                <a:latin typeface="Times New Roman" panose="02020603050405020304" pitchFamily="18" charset="0"/>
                <a:ea typeface="Calibri" panose="020F0502020204030204" pitchFamily="34" charset="0"/>
                <a:cs typeface="Times New Roman" panose="02020603050405020304" pitchFamily="18" charset="0"/>
              </a:rPr>
              <a:t>Sameer A et al.,</a:t>
            </a:r>
            <a:r>
              <a:rPr lang="en-IN" sz="1800" baseline="30000" dirty="0">
                <a:effectLst/>
                <a:latin typeface="Times New Roman" panose="02020603050405020304" pitchFamily="18" charset="0"/>
                <a:ea typeface="Calibri" panose="020F0502020204030204" pitchFamily="34" charset="0"/>
                <a:cs typeface="Times New Roman" panose="02020603050405020304" pitchFamily="18" charset="0"/>
              </a:rPr>
              <a:t>[11]</a:t>
            </a:r>
            <a:r>
              <a:rPr lang="en-IN" sz="1800" i="1" dirty="0">
                <a:effectLst/>
                <a:latin typeface="Times New Roman" panose="02020603050405020304" pitchFamily="18" charset="0"/>
                <a:ea typeface="Calibri" panose="020F0502020204030204" pitchFamily="34" charset="0"/>
                <a:cs typeface="Times New Roman" panose="02020603050405020304" pitchFamily="18" charset="0"/>
              </a:rPr>
              <a:t> (2013) and Jones AK (2019).</a:t>
            </a:r>
            <a:r>
              <a:rPr lang="en-IN" sz="1800" baseline="30000" dirty="0">
                <a:effectLst/>
                <a:latin typeface="Times New Roman" panose="02020603050405020304" pitchFamily="18" charset="0"/>
                <a:ea typeface="Calibri" panose="020F0502020204030204" pitchFamily="34" charset="0"/>
                <a:cs typeface="Times New Roman" panose="02020603050405020304" pitchFamily="18" charset="0"/>
              </a:rPr>
              <a:t>[22]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505B8C54-CFF7-47FF-A6E5-B2CB601ADCE7}"/>
              </a:ext>
            </a:extLst>
          </p:cNvPr>
          <p:cNvSpPr>
            <a:spLocks noGrp="1"/>
          </p:cNvSpPr>
          <p:nvPr>
            <p:ph type="sldNum" sz="quarter" idx="12"/>
          </p:nvPr>
        </p:nvSpPr>
        <p:spPr/>
        <p:txBody>
          <a:bodyPr/>
          <a:lstStyle/>
          <a:p>
            <a:fld id="{5C3758DD-7464-4C44-B2F3-87DB7CD533DE}" type="slidenum">
              <a:rPr lang="en-IN" smtClean="0"/>
              <a:pPr/>
              <a:t>19</a:t>
            </a:fld>
            <a:endParaRPr lang="en-IN"/>
          </a:p>
        </p:txBody>
      </p:sp>
    </p:spTree>
    <p:extLst>
      <p:ext uri="{BB962C8B-B14F-4D97-AF65-F5344CB8AC3E}">
        <p14:creationId xmlns:p14="http://schemas.microsoft.com/office/powerpoint/2010/main" val="746266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A2F35E-8FBA-42B3-9E6F-015A8E0ADEEB}"/>
              </a:ext>
            </a:extLst>
          </p:cNvPr>
          <p:cNvSpPr txBox="1"/>
          <p:nvPr/>
        </p:nvSpPr>
        <p:spPr>
          <a:xfrm>
            <a:off x="151423" y="110803"/>
            <a:ext cx="11736279" cy="6275051"/>
          </a:xfrm>
          <a:prstGeom prst="rect">
            <a:avLst/>
          </a:prstGeom>
          <a:noFill/>
        </p:spPr>
        <p:txBody>
          <a:bodyPr wrap="square" rtlCol="0">
            <a:spAutoFit/>
          </a:bodyPr>
          <a:lstStyle/>
          <a:p>
            <a:pPr algn="ctr">
              <a:lnSpc>
                <a:spcPct val="150000"/>
              </a:lnSpc>
            </a:pPr>
            <a:r>
              <a:rPr lang="en-IN" b="1" u="sng" dirty="0">
                <a:latin typeface="Times New Roman" panose="02020603050405020304" pitchFamily="18" charset="0"/>
                <a:cs typeface="Times New Roman" panose="02020603050405020304" pitchFamily="18" charset="0"/>
              </a:rPr>
              <a:t>INTRODUCTION</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 Pesticides are substances or mixtures of substances that are mainly used in agriculture or in public health protection programs in order to protect plants from pests, weeds or diseases, and humans from vector-borne diseases, such as malaria, dengue fever, and schistosomiasis in an effort to reduce or eliminate yield losses and maintain high product quality.</a:t>
            </a:r>
            <a:r>
              <a:rPr lang="en-US" baseline="30000" dirty="0">
                <a:latin typeface="Times New Roman" pitchFamily="18" charset="0"/>
                <a:cs typeface="Times New Roman" pitchFamily="18" charset="0"/>
              </a:rPr>
              <a:t>[1]</a:t>
            </a:r>
            <a:endParaRPr lang="en-US" dirty="0">
              <a:solidFill>
                <a:srgbClr val="FF0000"/>
              </a:solidFill>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Increase in food production is the prime-most objective of all countries, as world population is expected to grow to nearly 10 billion by 2050. Based on evidence, world population is increasing by an estimated 97 million per year.</a:t>
            </a:r>
            <a:r>
              <a:rPr lang="en-US" baseline="30000" dirty="0">
                <a:latin typeface="Times New Roman" pitchFamily="18" charset="0"/>
                <a:cs typeface="Times New Roman" pitchFamily="18" charset="0"/>
              </a:rPr>
              <a:t>[2]</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The increasing world population has therefore put a tremendous amount of pressure on the existing agricultural system so that food needs can be met from the same current resources like land, water etc. In the process of increasing crop production, herbicides, insecticides, fungicides, nematicides, fertilizers and soil amendments are now being used in higher quantities than in the past.</a:t>
            </a:r>
            <a:r>
              <a:rPr lang="en-US" baseline="30000" dirty="0">
                <a:latin typeface="Times New Roman" pitchFamily="18" charset="0"/>
                <a:cs typeface="Times New Roman" pitchFamily="18" charset="0"/>
              </a:rPr>
              <a:t>[1]</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Thus, from this point of view, pesticides can be considered as an economic, labor-saving, and efficient tool of pest management with great popularity in most sectors of the agricultural production.</a:t>
            </a:r>
            <a:r>
              <a:rPr lang="en-US" baseline="30000" dirty="0">
                <a:latin typeface="Times New Roman" pitchFamily="18" charset="0"/>
                <a:cs typeface="Times New Roman" pitchFamily="18" charset="0"/>
              </a:rPr>
              <a:t>[2]</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Despite their popularity and extensive use, pesticides serious concerns about health risks arising from the exposure of farmers when mixing and applying pesticides or working in treated fields and from residues on food and drinking water for the general population have been raised.</a:t>
            </a:r>
            <a:r>
              <a:rPr lang="en-US" baseline="30000" dirty="0">
                <a:latin typeface="Times New Roman" pitchFamily="18" charset="0"/>
                <a:cs typeface="Times New Roman" pitchFamily="18" charset="0"/>
              </a:rPr>
              <a:t>[3]</a:t>
            </a:r>
          </a:p>
        </p:txBody>
      </p:sp>
      <p:sp>
        <p:nvSpPr>
          <p:cNvPr id="5" name="Slide Number Placeholder 4">
            <a:extLst>
              <a:ext uri="{FF2B5EF4-FFF2-40B4-BE49-F238E27FC236}">
                <a16:creationId xmlns:a16="http://schemas.microsoft.com/office/drawing/2014/main" id="{ECFE0C8F-7055-46D4-882E-709568765B28}"/>
              </a:ext>
            </a:extLst>
          </p:cNvPr>
          <p:cNvSpPr>
            <a:spLocks noGrp="1"/>
          </p:cNvSpPr>
          <p:nvPr>
            <p:ph type="sldNum" sz="quarter" idx="12"/>
          </p:nvPr>
        </p:nvSpPr>
        <p:spPr/>
        <p:txBody>
          <a:bodyPr/>
          <a:lstStyle/>
          <a:p>
            <a:fld id="{5C3758DD-7464-4C44-B2F3-87DB7CD533DE}" type="slidenum">
              <a:rPr lang="en-IN" smtClean="0"/>
              <a:pPr/>
              <a:t>2</a:t>
            </a:fld>
            <a:endParaRPr lang="en-IN"/>
          </a:p>
        </p:txBody>
      </p:sp>
    </p:spTree>
    <p:extLst>
      <p:ext uri="{BB962C8B-B14F-4D97-AF65-F5344CB8AC3E}">
        <p14:creationId xmlns:p14="http://schemas.microsoft.com/office/powerpoint/2010/main" val="617795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C9C3E95-88CF-4392-8254-976D8B017FC7}"/>
              </a:ext>
            </a:extLst>
          </p:cNvPr>
          <p:cNvSpPr txBox="1"/>
          <p:nvPr/>
        </p:nvSpPr>
        <p:spPr>
          <a:xfrm>
            <a:off x="2969776" y="109926"/>
            <a:ext cx="6687408" cy="1231106"/>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Table 6: Response to Question Number 6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Question number 6:(Education Level)</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b="1"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2B8EC495-8DD3-42B9-9863-5735D2273551}"/>
              </a:ext>
            </a:extLst>
          </p:cNvPr>
          <p:cNvGraphicFramePr>
            <a:graphicFrameLocks noGrp="1"/>
          </p:cNvGraphicFramePr>
          <p:nvPr>
            <p:extLst>
              <p:ext uri="{D42A27DB-BD31-4B8C-83A1-F6EECF244321}">
                <p14:modId xmlns:p14="http://schemas.microsoft.com/office/powerpoint/2010/main" val="2384176900"/>
              </p:ext>
            </p:extLst>
          </p:nvPr>
        </p:nvGraphicFramePr>
        <p:xfrm>
          <a:off x="139538" y="1249592"/>
          <a:ext cx="5448462" cy="4239011"/>
        </p:xfrm>
        <a:graphic>
          <a:graphicData uri="http://schemas.openxmlformats.org/drawingml/2006/table">
            <a:tbl>
              <a:tblPr firstRow="1" firstCol="1" bandRow="1">
                <a:tableStyleId>{5940675A-B579-460E-94D1-54222C63F5DA}</a:tableStyleId>
              </a:tblPr>
              <a:tblGrid>
                <a:gridCol w="662987">
                  <a:extLst>
                    <a:ext uri="{9D8B030D-6E8A-4147-A177-3AD203B41FA5}">
                      <a16:colId xmlns:a16="http://schemas.microsoft.com/office/drawing/2014/main" val="1452910322"/>
                    </a:ext>
                  </a:extLst>
                </a:gridCol>
                <a:gridCol w="1770303">
                  <a:extLst>
                    <a:ext uri="{9D8B030D-6E8A-4147-A177-3AD203B41FA5}">
                      <a16:colId xmlns:a16="http://schemas.microsoft.com/office/drawing/2014/main" val="4170648536"/>
                    </a:ext>
                  </a:extLst>
                </a:gridCol>
                <a:gridCol w="1569825">
                  <a:extLst>
                    <a:ext uri="{9D8B030D-6E8A-4147-A177-3AD203B41FA5}">
                      <a16:colId xmlns:a16="http://schemas.microsoft.com/office/drawing/2014/main" val="2762833497"/>
                    </a:ext>
                  </a:extLst>
                </a:gridCol>
                <a:gridCol w="1445347">
                  <a:extLst>
                    <a:ext uri="{9D8B030D-6E8A-4147-A177-3AD203B41FA5}">
                      <a16:colId xmlns:a16="http://schemas.microsoft.com/office/drawing/2014/main" val="3834761604"/>
                    </a:ext>
                  </a:extLst>
                </a:gridCol>
              </a:tblGrid>
              <a:tr h="1361528">
                <a:tc>
                  <a:txBody>
                    <a:bodyPr/>
                    <a:lstStyle/>
                    <a:p>
                      <a:pPr algn="ctr">
                        <a:lnSpc>
                          <a:spcPct val="115000"/>
                        </a:lnSpc>
                        <a:spcAft>
                          <a:spcPts val="1000"/>
                        </a:spcAft>
                      </a:pPr>
                      <a:r>
                        <a:rPr lang="en-US" sz="1800" b="1" dirty="0" err="1">
                          <a:effectLst/>
                          <a:latin typeface="Times New Roman" panose="02020603050405020304" pitchFamily="18" charset="0"/>
                          <a:cs typeface="Times New Roman" panose="02020603050405020304" pitchFamily="18" charset="0"/>
                        </a:rPr>
                        <a:t>Sl.no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Education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16661637"/>
                  </a:ext>
                </a:extLst>
              </a:tr>
              <a:tr h="649544">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1</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Illiterate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42</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10.2%</a:t>
                      </a:r>
                    </a:p>
                  </a:txBody>
                  <a:tcPr marL="68580" marR="68580" marT="0" marB="0" anchor="ctr"/>
                </a:tc>
                <a:extLst>
                  <a:ext uri="{0D108BD9-81ED-4DB2-BD59-A6C34878D82A}">
                    <a16:rowId xmlns:a16="http://schemas.microsoft.com/office/drawing/2014/main" val="3449443643"/>
                  </a:ext>
                </a:extLst>
              </a:tr>
              <a:tr h="649544">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2</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Primary School</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172</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41.8%</a:t>
                      </a:r>
                    </a:p>
                  </a:txBody>
                  <a:tcPr marL="68580" marR="68580" marT="0" marB="0" anchor="ctr"/>
                </a:tc>
                <a:extLst>
                  <a:ext uri="{0D108BD9-81ED-4DB2-BD59-A6C34878D82A}">
                    <a16:rowId xmlns:a16="http://schemas.microsoft.com/office/drawing/2014/main" val="2158327540"/>
                  </a:ext>
                </a:extLst>
              </a:tr>
              <a:tr h="649544">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3</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High School</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111</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26.9%</a:t>
                      </a:r>
                    </a:p>
                  </a:txBody>
                  <a:tcPr marL="68580" marR="68580" marT="0" marB="0" anchor="ctr"/>
                </a:tc>
                <a:extLst>
                  <a:ext uri="{0D108BD9-81ED-4DB2-BD59-A6C34878D82A}">
                    <a16:rowId xmlns:a16="http://schemas.microsoft.com/office/drawing/2014/main" val="2433823740"/>
                  </a:ext>
                </a:extLst>
              </a:tr>
              <a:tr h="928851">
                <a:tc>
                  <a:txBody>
                    <a:bodyPr/>
                    <a:lstStyle/>
                    <a:p>
                      <a:pPr algn="ctr">
                        <a:lnSpc>
                          <a:spcPct val="115000"/>
                        </a:lnSpc>
                        <a:spcAft>
                          <a:spcPts val="1000"/>
                        </a:spcAft>
                      </a:pPr>
                      <a:r>
                        <a:rPr lang="en-US" sz="1800">
                          <a:effectLst/>
                          <a:latin typeface="Times New Roman" panose="02020603050405020304" pitchFamily="18" charset="0"/>
                          <a:cs typeface="Times New Roman" panose="02020603050405020304" pitchFamily="18" charset="0"/>
                        </a:rPr>
                        <a:t>4</a:t>
                      </a:r>
                      <a:endParaRPr lang="en-IN"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College Graduates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87</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21.1%</a:t>
                      </a:r>
                    </a:p>
                  </a:txBody>
                  <a:tcPr marL="68580" marR="68580" marT="0" marB="0" anchor="ctr"/>
                </a:tc>
                <a:extLst>
                  <a:ext uri="{0D108BD9-81ED-4DB2-BD59-A6C34878D82A}">
                    <a16:rowId xmlns:a16="http://schemas.microsoft.com/office/drawing/2014/main" val="3603596018"/>
                  </a:ext>
                </a:extLst>
              </a:tr>
            </a:tbl>
          </a:graphicData>
        </a:graphic>
      </p:graphicFrame>
      <p:graphicFrame>
        <p:nvGraphicFramePr>
          <p:cNvPr id="6" name="Chart 5">
            <a:extLst>
              <a:ext uri="{FF2B5EF4-FFF2-40B4-BE49-F238E27FC236}">
                <a16:creationId xmlns:a16="http://schemas.microsoft.com/office/drawing/2014/main" id="{65F49F49-6389-4B1B-A93C-B02E3E07035C}"/>
              </a:ext>
            </a:extLst>
          </p:cNvPr>
          <p:cNvGraphicFramePr/>
          <p:nvPr>
            <p:extLst>
              <p:ext uri="{D42A27DB-BD31-4B8C-83A1-F6EECF244321}">
                <p14:modId xmlns:p14="http://schemas.microsoft.com/office/powerpoint/2010/main" val="3275938311"/>
              </p:ext>
            </p:extLst>
          </p:nvPr>
        </p:nvGraphicFramePr>
        <p:xfrm>
          <a:off x="5791200" y="1046374"/>
          <a:ext cx="6261262" cy="524266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C8841332-118F-48BF-946F-C39AD9AE6A25}"/>
              </a:ext>
            </a:extLst>
          </p:cNvPr>
          <p:cNvSpPr txBox="1"/>
          <p:nvPr/>
        </p:nvSpPr>
        <p:spPr>
          <a:xfrm>
            <a:off x="8071702" y="6289040"/>
            <a:ext cx="3485560" cy="369332"/>
          </a:xfrm>
          <a:prstGeom prst="rect">
            <a:avLst/>
          </a:prstGeom>
          <a:noFill/>
        </p:spPr>
        <p:txBody>
          <a:bodyPr wrap="square">
            <a:spAutoFit/>
          </a:bodyPr>
          <a:lstStyle/>
          <a:p>
            <a:r>
              <a:rPr lang="en-IN" sz="1800" b="1" dirty="0">
                <a:effectLst/>
                <a:latin typeface="Times New Roman" panose="02020603050405020304" pitchFamily="18" charset="0"/>
                <a:ea typeface="TimesLTStd-Roman"/>
                <a:cs typeface="Times New Roman" panose="02020603050405020304" pitchFamily="18" charset="0"/>
              </a:rPr>
              <a:t>Figure 6: Education Level</a:t>
            </a:r>
            <a:endParaRPr lang="en-IN" dirty="0"/>
          </a:p>
        </p:txBody>
      </p:sp>
      <p:sp>
        <p:nvSpPr>
          <p:cNvPr id="3" name="Slide Number Placeholder 2">
            <a:extLst>
              <a:ext uri="{FF2B5EF4-FFF2-40B4-BE49-F238E27FC236}">
                <a16:creationId xmlns:a16="http://schemas.microsoft.com/office/drawing/2014/main" id="{9AF77D44-FF74-48F0-91CC-66C4367DAE78}"/>
              </a:ext>
            </a:extLst>
          </p:cNvPr>
          <p:cNvSpPr>
            <a:spLocks noGrp="1"/>
          </p:cNvSpPr>
          <p:nvPr>
            <p:ph type="sldNum" sz="quarter" idx="12"/>
          </p:nvPr>
        </p:nvSpPr>
        <p:spPr/>
        <p:txBody>
          <a:bodyPr/>
          <a:lstStyle/>
          <a:p>
            <a:fld id="{5C3758DD-7464-4C44-B2F3-87DB7CD533DE}" type="slidenum">
              <a:rPr lang="en-IN" smtClean="0"/>
              <a:pPr/>
              <a:t>20</a:t>
            </a:fld>
            <a:endParaRPr lang="en-IN"/>
          </a:p>
        </p:txBody>
      </p:sp>
    </p:spTree>
    <p:extLst>
      <p:ext uri="{BB962C8B-B14F-4D97-AF65-F5344CB8AC3E}">
        <p14:creationId xmlns:p14="http://schemas.microsoft.com/office/powerpoint/2010/main" val="2334653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C8270E-6A86-484A-9C43-2980DECAE051}"/>
              </a:ext>
            </a:extLst>
          </p:cNvPr>
          <p:cNvSpPr txBox="1"/>
          <p:nvPr/>
        </p:nvSpPr>
        <p:spPr>
          <a:xfrm>
            <a:off x="357352" y="436647"/>
            <a:ext cx="11322740" cy="3571747"/>
          </a:xfrm>
          <a:prstGeom prst="rect">
            <a:avLst/>
          </a:prstGeom>
          <a:noFill/>
        </p:spPr>
        <p:txBody>
          <a:bodyPr wrap="square">
            <a:spAutoFit/>
          </a:bodyPr>
          <a:lstStyle/>
          <a:p>
            <a:pPr marL="342900" indent="-342900" algn="just">
              <a:lnSpc>
                <a:spcPct val="150000"/>
              </a:lnSpc>
              <a:spcAft>
                <a:spcPts val="800"/>
              </a:spcAft>
              <a:buFont typeface="Arial" panose="020B0604020202020204" pitchFamily="34" charset="0"/>
              <a:buChar char="•"/>
              <a:tabLst>
                <a:tab pos="4572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Farmers awareness of pesticides is related to their educational status. Educated farmers can read publications and access information through different sources that is available thus reducing the lack of information.</a:t>
            </a:r>
          </a:p>
          <a:p>
            <a:pPr marL="342900" indent="-342900" algn="just">
              <a:lnSpc>
                <a:spcPct val="150000"/>
              </a:lnSpc>
              <a:spcAft>
                <a:spcPts val="800"/>
              </a:spcAft>
              <a:buFont typeface="Arial" panose="020B0604020202020204" pitchFamily="34" charset="0"/>
              <a:buChar char="•"/>
              <a:tabLst>
                <a:tab pos="457200" algn="l"/>
              </a:tabLs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When we examined the educational status of participants mostly were </a:t>
            </a:r>
            <a:r>
              <a:rPr lang="en-IN" dirty="0">
                <a:latin typeface="Times New Roman" panose="02020603050405020304" pitchFamily="18" charset="0"/>
                <a:ea typeface="Calibri" panose="020F0502020204030204" pitchFamily="34" charset="0"/>
                <a:cs typeface="Times New Roman" panose="02020603050405020304" pitchFamily="18" charset="0"/>
              </a:rPr>
              <a:t>p</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rimary school 172(41.8%),  </a:t>
            </a:r>
            <a:r>
              <a:rPr lang="en-IN" dirty="0">
                <a:latin typeface="Times New Roman" panose="02020603050405020304" pitchFamily="18" charset="0"/>
                <a:ea typeface="Calibri" panose="020F0502020204030204" pitchFamily="34" charset="0"/>
                <a:cs typeface="Times New Roman" panose="02020603050405020304" pitchFamily="18" charset="0"/>
              </a:rPr>
              <a:t>42(10.2%) were illiterate</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dirty="0">
                <a:latin typeface="Times New Roman" panose="02020603050405020304" pitchFamily="18" charset="0"/>
                <a:ea typeface="Calibri" panose="020F0502020204030204" pitchFamily="34" charset="0"/>
                <a:cs typeface="Times New Roman" panose="02020603050405020304" pitchFamily="18" charset="0"/>
              </a:rPr>
              <a:t>111(26.9%) were high </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school and </a:t>
            </a:r>
            <a:r>
              <a:rPr lang="en-IN" dirty="0">
                <a:latin typeface="Times New Roman" panose="02020603050405020304" pitchFamily="18" charset="0"/>
                <a:ea typeface="Calibri" panose="020F0502020204030204" pitchFamily="34" charset="0"/>
                <a:cs typeface="Times New Roman" panose="02020603050405020304" pitchFamily="18" charset="0"/>
              </a:rPr>
              <a:t>87(21.1%) </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college graduates respectively which shows the participants mostly could read and write (Figure 6).</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Arial" panose="020B0604020202020204" pitchFamily="34" charset="0"/>
              <a:buChar char="•"/>
              <a:tabLst>
                <a:tab pos="457200" algn="l"/>
              </a:tabLst>
            </a:pPr>
            <a:r>
              <a:rPr lang="en-IN" sz="1800" dirty="0">
                <a:effectLst/>
                <a:latin typeface="Times New Roman" panose="02020603050405020304" pitchFamily="18" charset="0"/>
                <a:ea typeface="Calibri" panose="020F0502020204030204" pitchFamily="34" charset="0"/>
              </a:rPr>
              <a:t>In a study conducted by </a:t>
            </a:r>
            <a:r>
              <a:rPr lang="en-IN" sz="1800" i="1" dirty="0">
                <a:effectLst/>
                <a:latin typeface="Times New Roman" panose="02020603050405020304" pitchFamily="18" charset="0"/>
                <a:ea typeface="Calibri" panose="020F0502020204030204" pitchFamily="34" charset="0"/>
              </a:rPr>
              <a:t>Muhammad K </a:t>
            </a:r>
            <a:r>
              <a:rPr lang="en-IN" sz="1800" baseline="30000" dirty="0">
                <a:effectLst/>
                <a:latin typeface="Times New Roman" panose="02020603050405020304" pitchFamily="18" charset="0"/>
                <a:ea typeface="Calibri" panose="020F0502020204030204" pitchFamily="34" charset="0"/>
              </a:rPr>
              <a:t>[23]</a:t>
            </a:r>
            <a:r>
              <a:rPr lang="en-IN" sz="1800" i="1" dirty="0">
                <a:effectLst/>
                <a:latin typeface="Times New Roman" panose="02020603050405020304" pitchFamily="18" charset="0"/>
                <a:ea typeface="Calibri" panose="020F0502020204030204" pitchFamily="34" charset="0"/>
              </a:rPr>
              <a:t> </a:t>
            </a:r>
            <a:r>
              <a:rPr lang="en-IN" sz="1800" dirty="0">
                <a:effectLst/>
                <a:latin typeface="Times New Roman" panose="02020603050405020304" pitchFamily="18" charset="0"/>
                <a:ea typeface="Calibri" panose="020F0502020204030204" pitchFamily="34" charset="0"/>
              </a:rPr>
              <a:t>(2009) </a:t>
            </a:r>
            <a:r>
              <a:rPr lang="en-US" sz="1800" dirty="0">
                <a:effectLst/>
                <a:latin typeface="Times New Roman" panose="02020603050405020304" pitchFamily="18" charset="0"/>
                <a:ea typeface="Calibri" panose="020F0502020204030204" pitchFamily="34" charset="0"/>
              </a:rPr>
              <a:t>over 71% of respondents had received education of different levels, 7% of the farmers had also attended university whereas 29% of respondents had never in the school and could not read or write.</a:t>
            </a:r>
            <a:endParaRPr lang="en-IN" sz="2000" dirty="0">
              <a:latin typeface="Times New Roman" pitchFamily="18" charset="0"/>
              <a:cs typeface="Times New Roman" pitchFamily="18" charset="0"/>
            </a:endParaRPr>
          </a:p>
        </p:txBody>
      </p:sp>
      <p:sp>
        <p:nvSpPr>
          <p:cNvPr id="4" name="Slide Number Placeholder 3">
            <a:extLst>
              <a:ext uri="{FF2B5EF4-FFF2-40B4-BE49-F238E27FC236}">
                <a16:creationId xmlns:a16="http://schemas.microsoft.com/office/drawing/2014/main" id="{7103763A-EF28-4D2E-8D7F-60CC2D635DAA}"/>
              </a:ext>
            </a:extLst>
          </p:cNvPr>
          <p:cNvSpPr>
            <a:spLocks noGrp="1"/>
          </p:cNvSpPr>
          <p:nvPr>
            <p:ph type="sldNum" sz="quarter" idx="12"/>
          </p:nvPr>
        </p:nvSpPr>
        <p:spPr/>
        <p:txBody>
          <a:bodyPr/>
          <a:lstStyle/>
          <a:p>
            <a:fld id="{5C3758DD-7464-4C44-B2F3-87DB7CD533DE}" type="slidenum">
              <a:rPr lang="en-IN" smtClean="0"/>
              <a:pPr/>
              <a:t>21</a:t>
            </a:fld>
            <a:endParaRPr lang="en-IN"/>
          </a:p>
        </p:txBody>
      </p:sp>
    </p:spTree>
    <p:extLst>
      <p:ext uri="{BB962C8B-B14F-4D97-AF65-F5344CB8AC3E}">
        <p14:creationId xmlns:p14="http://schemas.microsoft.com/office/powerpoint/2010/main" val="3126143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9991B3-C818-4AEE-85D4-91DCF1BD404D}"/>
              </a:ext>
            </a:extLst>
          </p:cNvPr>
          <p:cNvSpPr txBox="1"/>
          <p:nvPr/>
        </p:nvSpPr>
        <p:spPr>
          <a:xfrm>
            <a:off x="2330321" y="271870"/>
            <a:ext cx="7774732" cy="878895"/>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7: Response to Question Number 7</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7: (What is the main type of cultivation?)</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4843ED53-3DD2-4B02-8C18-34C4B7AC1B30}"/>
              </a:ext>
            </a:extLst>
          </p:cNvPr>
          <p:cNvGraphicFramePr>
            <a:graphicFrameLocks noGrp="1"/>
          </p:cNvGraphicFramePr>
          <p:nvPr>
            <p:extLst>
              <p:ext uri="{D42A27DB-BD31-4B8C-83A1-F6EECF244321}">
                <p14:modId xmlns:p14="http://schemas.microsoft.com/office/powerpoint/2010/main" val="1810800151"/>
              </p:ext>
            </p:extLst>
          </p:nvPr>
        </p:nvGraphicFramePr>
        <p:xfrm>
          <a:off x="1217541" y="1330131"/>
          <a:ext cx="10207689" cy="4569918"/>
        </p:xfrm>
        <a:graphic>
          <a:graphicData uri="http://schemas.openxmlformats.org/drawingml/2006/table">
            <a:tbl>
              <a:tblPr firstRow="1" firstCol="1" bandRow="1"/>
              <a:tblGrid>
                <a:gridCol w="1180219">
                  <a:extLst>
                    <a:ext uri="{9D8B030D-6E8A-4147-A177-3AD203B41FA5}">
                      <a16:colId xmlns:a16="http://schemas.microsoft.com/office/drawing/2014/main" val="846305150"/>
                    </a:ext>
                  </a:extLst>
                </a:gridCol>
                <a:gridCol w="2844800">
                  <a:extLst>
                    <a:ext uri="{9D8B030D-6E8A-4147-A177-3AD203B41FA5}">
                      <a16:colId xmlns:a16="http://schemas.microsoft.com/office/drawing/2014/main" val="299131751"/>
                    </a:ext>
                  </a:extLst>
                </a:gridCol>
                <a:gridCol w="3241040">
                  <a:extLst>
                    <a:ext uri="{9D8B030D-6E8A-4147-A177-3AD203B41FA5}">
                      <a16:colId xmlns:a16="http://schemas.microsoft.com/office/drawing/2014/main" val="2720395059"/>
                    </a:ext>
                  </a:extLst>
                </a:gridCol>
                <a:gridCol w="2941630">
                  <a:extLst>
                    <a:ext uri="{9D8B030D-6E8A-4147-A177-3AD203B41FA5}">
                      <a16:colId xmlns:a16="http://schemas.microsoft.com/office/drawing/2014/main" val="3034729852"/>
                    </a:ext>
                  </a:extLst>
                </a:gridCol>
              </a:tblGrid>
              <a:tr h="979262">
                <a:tc>
                  <a:txBody>
                    <a:bodyPr/>
                    <a:lstStyle/>
                    <a:p>
                      <a:pPr indent="-491490" algn="ctr">
                        <a:lnSpc>
                          <a:spcPct val="150000"/>
                        </a:lnSpc>
                      </a:pPr>
                      <a:r>
                        <a:rPr lang="en-US" sz="1800" b="1" dirty="0">
                          <a:effectLst/>
                          <a:latin typeface="Times New Roman" panose="02020603050405020304" pitchFamily="18" charset="0"/>
                          <a:ea typeface="TimesLTStd-Roman"/>
                          <a:cs typeface="Times New Roman" panose="02020603050405020304" pitchFamily="18" charset="0"/>
                        </a:rPr>
                        <a:t>Sl.no</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Type of Cultivation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Number of Participants (N=412)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b="1">
                          <a:effectLst/>
                          <a:latin typeface="Times New Roman" panose="02020603050405020304" pitchFamily="18" charset="0"/>
                          <a:ea typeface="Calibri" panose="020F0502020204030204" pitchFamily="34" charset="0"/>
                          <a:cs typeface="Times New Roman" panose="02020603050405020304" pitchFamily="18" charset="0"/>
                        </a:rPr>
                        <a:t>Percentage (%)</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6424348"/>
                  </a:ext>
                </a:extLst>
              </a:tr>
              <a:tr h="433425">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1</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Plantain (banana)</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122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29.6%</a:t>
                      </a: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6617973"/>
                  </a:ext>
                </a:extLst>
              </a:tr>
              <a:tr h="527651">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2</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Sugarcane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109</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26.5%</a:t>
                      </a: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3126857"/>
                  </a:ext>
                </a:extLst>
              </a:tr>
              <a:tr h="462455">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3</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Fruits and Vegetables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97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23.5%</a:t>
                      </a: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9638032"/>
                  </a:ext>
                </a:extLst>
              </a:tr>
              <a:tr h="433425">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4</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Cereals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87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21.1%</a:t>
                      </a: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2476590"/>
                  </a:ext>
                </a:extLst>
              </a:tr>
              <a:tr h="433425">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5</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Flowers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25</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06.1%</a:t>
                      </a: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0495109"/>
                  </a:ext>
                </a:extLst>
              </a:tr>
              <a:tr h="433425">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6</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Paddy</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99</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24.0%</a:t>
                      </a: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0859943"/>
                  </a:ext>
                </a:extLst>
              </a:tr>
              <a:tr h="433425">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Coconut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89</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21.6%</a:t>
                      </a: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26272"/>
                  </a:ext>
                </a:extLst>
              </a:tr>
              <a:tr h="433425">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8</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Others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08</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02.0%</a:t>
                      </a: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8850272"/>
                  </a:ext>
                </a:extLst>
              </a:tr>
            </a:tbl>
          </a:graphicData>
        </a:graphic>
      </p:graphicFrame>
      <p:sp>
        <p:nvSpPr>
          <p:cNvPr id="4" name="Slide Number Placeholder 3">
            <a:extLst>
              <a:ext uri="{FF2B5EF4-FFF2-40B4-BE49-F238E27FC236}">
                <a16:creationId xmlns:a16="http://schemas.microsoft.com/office/drawing/2014/main" id="{3C965162-5D13-4AA6-BA39-950DC323C1F3}"/>
              </a:ext>
            </a:extLst>
          </p:cNvPr>
          <p:cNvSpPr>
            <a:spLocks noGrp="1"/>
          </p:cNvSpPr>
          <p:nvPr>
            <p:ph type="sldNum" sz="quarter" idx="12"/>
          </p:nvPr>
        </p:nvSpPr>
        <p:spPr/>
        <p:txBody>
          <a:bodyPr/>
          <a:lstStyle/>
          <a:p>
            <a:fld id="{5C3758DD-7464-4C44-B2F3-87DB7CD533DE}" type="slidenum">
              <a:rPr lang="en-IN" smtClean="0"/>
              <a:pPr/>
              <a:t>22</a:t>
            </a:fld>
            <a:endParaRPr lang="en-IN"/>
          </a:p>
        </p:txBody>
      </p:sp>
    </p:spTree>
    <p:extLst>
      <p:ext uri="{BB962C8B-B14F-4D97-AF65-F5344CB8AC3E}">
        <p14:creationId xmlns:p14="http://schemas.microsoft.com/office/powerpoint/2010/main" val="2733887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0AF5D7-0B2C-4A63-ABA0-F1FB0B044DD2}"/>
              </a:ext>
            </a:extLst>
          </p:cNvPr>
          <p:cNvSpPr txBox="1"/>
          <p:nvPr/>
        </p:nvSpPr>
        <p:spPr>
          <a:xfrm>
            <a:off x="3452377" y="5400492"/>
            <a:ext cx="6096000" cy="463397"/>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7: Types of cultivation</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Chart 2">
            <a:extLst>
              <a:ext uri="{FF2B5EF4-FFF2-40B4-BE49-F238E27FC236}">
                <a16:creationId xmlns:a16="http://schemas.microsoft.com/office/drawing/2014/main" id="{27D923E2-677A-4D55-80F1-B67797D44B8B}"/>
              </a:ext>
            </a:extLst>
          </p:cNvPr>
          <p:cNvGraphicFramePr>
            <a:graphicFrameLocks/>
          </p:cNvGraphicFramePr>
          <p:nvPr>
            <p:extLst>
              <p:ext uri="{D42A27DB-BD31-4B8C-83A1-F6EECF244321}">
                <p14:modId xmlns:p14="http://schemas.microsoft.com/office/powerpoint/2010/main" val="3240880212"/>
              </p:ext>
            </p:extLst>
          </p:nvPr>
        </p:nvGraphicFramePr>
        <p:xfrm>
          <a:off x="851628" y="625151"/>
          <a:ext cx="10326445" cy="4674637"/>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D8CC858E-0013-48F6-BDF4-786CBFBEE022}"/>
              </a:ext>
            </a:extLst>
          </p:cNvPr>
          <p:cNvSpPr>
            <a:spLocks noGrp="1"/>
          </p:cNvSpPr>
          <p:nvPr>
            <p:ph type="sldNum" sz="quarter" idx="12"/>
          </p:nvPr>
        </p:nvSpPr>
        <p:spPr/>
        <p:txBody>
          <a:bodyPr/>
          <a:lstStyle/>
          <a:p>
            <a:fld id="{5C3758DD-7464-4C44-B2F3-87DB7CD533DE}" type="slidenum">
              <a:rPr lang="en-IN" smtClean="0"/>
              <a:pPr/>
              <a:t>23</a:t>
            </a:fld>
            <a:endParaRPr lang="en-IN"/>
          </a:p>
        </p:txBody>
      </p:sp>
    </p:spTree>
    <p:extLst>
      <p:ext uri="{BB962C8B-B14F-4D97-AF65-F5344CB8AC3E}">
        <p14:creationId xmlns:p14="http://schemas.microsoft.com/office/powerpoint/2010/main" val="3530903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644" y="679525"/>
            <a:ext cx="11462995" cy="3782061"/>
          </a:xfrm>
          <a:prstGeom prst="rect">
            <a:avLst/>
          </a:prstGeom>
        </p:spPr>
        <p:txBody>
          <a:bodyPr wrap="square">
            <a:spAutoFit/>
          </a:bodyPr>
          <a:lstStyle/>
          <a:p>
            <a:pPr marL="285750" indent="-285750">
              <a:lnSpc>
                <a:spcPct val="150000"/>
              </a:lnSpc>
              <a:buFont typeface="Arial" panose="020B0604020202020204" pitchFamily="34" charset="0"/>
              <a:buChar char="•"/>
            </a:pPr>
            <a:r>
              <a:rPr lang="en-IN" dirty="0">
                <a:latin typeface="Times New Roman" pitchFamily="18" charset="0"/>
                <a:cs typeface="Times New Roman" pitchFamily="18" charset="0"/>
              </a:rPr>
              <a:t>The usage and types of pesticides depends upon the type of crops, area and the land size for cultivation. </a:t>
            </a:r>
          </a:p>
          <a:p>
            <a:pPr marL="285750" indent="-285750">
              <a:lnSpc>
                <a:spcPct val="150000"/>
              </a:lnSpc>
              <a:buFont typeface="Arial" panose="020B0604020202020204" pitchFamily="34" charset="0"/>
              <a:buChar char="•"/>
            </a:pPr>
            <a:r>
              <a:rPr lang="en-IN" dirty="0">
                <a:latin typeface="Times New Roman" pitchFamily="18" charset="0"/>
                <a:cs typeface="Times New Roman" pitchFamily="18" charset="0"/>
              </a:rPr>
              <a:t>The major type of cultivation in </a:t>
            </a:r>
            <a:r>
              <a:rPr lang="en-IN" dirty="0" err="1">
                <a:latin typeface="Times New Roman" pitchFamily="18" charset="0"/>
                <a:cs typeface="Times New Roman" pitchFamily="18" charset="0"/>
              </a:rPr>
              <a:t>Namakkal</a:t>
            </a:r>
            <a:r>
              <a:rPr lang="en-IN" dirty="0">
                <a:latin typeface="Times New Roman" pitchFamily="18" charset="0"/>
                <a:cs typeface="Times New Roman" pitchFamily="18" charset="0"/>
              </a:rPr>
              <a:t> district, Tamil Nadu was plantain, sugarcane, paddy, coconut, corn, cereals, fruits and vegetables, flowers, etc. </a:t>
            </a:r>
          </a:p>
          <a:p>
            <a:pPr marL="285750" indent="-285750">
              <a:lnSpc>
                <a:spcPct val="150000"/>
              </a:lnSpc>
              <a:buFont typeface="Arial" panose="020B0604020202020204" pitchFamily="34" charset="0"/>
              <a:buChar char="•"/>
            </a:pPr>
            <a:r>
              <a:rPr lang="en-IN" dirty="0">
                <a:latin typeface="Times New Roman" pitchFamily="18" charset="0"/>
                <a:cs typeface="Times New Roman" pitchFamily="18" charset="0"/>
              </a:rPr>
              <a:t>The farmers in our study mostly raised  plantain 122(29.6%), coconut 89(21.6%), paddy 99(24.0%), sugarcane 109(26.5%), cereals 87(21.1%), fruits and vegetables 97(23.5%), flowers 25(6.1%) and others 8(02.0%) (Figure 7). </a:t>
            </a:r>
            <a:r>
              <a:rPr lang="en-US" dirty="0">
                <a:latin typeface="Times New Roman" pitchFamily="18" charset="0"/>
                <a:cs typeface="Times New Roman" pitchFamily="18" charset="0"/>
              </a:rPr>
              <a:t>It was determined that all of the farmers who were included in the study used pesticides this year.</a:t>
            </a:r>
          </a:p>
          <a:p>
            <a:pPr marL="285750" indent="-285750">
              <a:lnSpc>
                <a:spcPct val="150000"/>
              </a:lnSpc>
              <a:buFont typeface="Arial" panose="020B0604020202020204" pitchFamily="34" charset="0"/>
              <a:buChar char="•"/>
            </a:pPr>
            <a:r>
              <a:rPr lang="en-US" dirty="0">
                <a:latin typeface="Times New Roman" pitchFamily="18" charset="0"/>
                <a:cs typeface="Times New Roman" pitchFamily="18" charset="0"/>
              </a:rPr>
              <a:t>In  a  study conducted by </a:t>
            </a:r>
            <a:r>
              <a:rPr lang="en-US" i="1" dirty="0" err="1">
                <a:latin typeface="Times New Roman" pitchFamily="18" charset="0"/>
                <a:cs typeface="Times New Roman" pitchFamily="18" charset="0"/>
              </a:rPr>
              <a:t>Dilak</a:t>
            </a:r>
            <a:r>
              <a:rPr lang="en-US" i="1" dirty="0">
                <a:latin typeface="Times New Roman" pitchFamily="18" charset="0"/>
                <a:cs typeface="Times New Roman" pitchFamily="18" charset="0"/>
              </a:rPr>
              <a:t> O et al.,</a:t>
            </a:r>
            <a:r>
              <a:rPr lang="en-US" baseline="30000" dirty="0">
                <a:latin typeface="Times New Roman" pitchFamily="18" charset="0"/>
                <a:cs typeface="Times New Roman" pitchFamily="18" charset="0"/>
              </a:rPr>
              <a:t>[24]</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(2018)</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mostly raised corn (55.9%) followed by wheat (55.9%), watermelon (47.1%), tomato (38.5%), pepper (34.3%), melon (28.0%), and egg plant (25.3%) consistent with the usual practice in </a:t>
            </a:r>
            <a:r>
              <a:rPr lang="en-US" dirty="0" err="1">
                <a:latin typeface="Times New Roman" pitchFamily="18" charset="0"/>
                <a:cs typeface="Times New Roman" pitchFamily="18" charset="0"/>
              </a:rPr>
              <a:t>Cukurova</a:t>
            </a:r>
            <a:r>
              <a:rPr lang="en-US" dirty="0">
                <a:latin typeface="Times New Roman" pitchFamily="18" charset="0"/>
                <a:cs typeface="Times New Roman" pitchFamily="18" charset="0"/>
              </a:rPr>
              <a:t> region. Different region have thus various types of cultivation.</a:t>
            </a:r>
            <a:endParaRPr lang="en-IN" dirty="0">
              <a:latin typeface="Times New Roman" pitchFamily="18" charset="0"/>
              <a:cs typeface="Times New Roman" pitchFamily="18" charset="0"/>
            </a:endParaRPr>
          </a:p>
        </p:txBody>
      </p:sp>
      <p:sp>
        <p:nvSpPr>
          <p:cNvPr id="4" name="Slide Number Placeholder 3">
            <a:extLst>
              <a:ext uri="{FF2B5EF4-FFF2-40B4-BE49-F238E27FC236}">
                <a16:creationId xmlns:a16="http://schemas.microsoft.com/office/drawing/2014/main" id="{44FD794A-3FF7-4A16-9C6B-8B69CB4816AA}"/>
              </a:ext>
            </a:extLst>
          </p:cNvPr>
          <p:cNvSpPr>
            <a:spLocks noGrp="1"/>
          </p:cNvSpPr>
          <p:nvPr>
            <p:ph type="sldNum" sz="quarter" idx="12"/>
          </p:nvPr>
        </p:nvSpPr>
        <p:spPr/>
        <p:txBody>
          <a:bodyPr/>
          <a:lstStyle/>
          <a:p>
            <a:fld id="{5C3758DD-7464-4C44-B2F3-87DB7CD533DE}" type="slidenum">
              <a:rPr lang="en-IN" smtClean="0"/>
              <a:pPr/>
              <a:t>24</a:t>
            </a:fld>
            <a:endParaRPr lang="en-IN"/>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D61B6-57B8-442F-B69A-AD3CC99CB396}"/>
              </a:ext>
            </a:extLst>
          </p:cNvPr>
          <p:cNvSpPr txBox="1"/>
          <p:nvPr/>
        </p:nvSpPr>
        <p:spPr>
          <a:xfrm>
            <a:off x="1719804" y="-27416"/>
            <a:ext cx="8419278" cy="878895"/>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8: </a:t>
            </a:r>
            <a:r>
              <a:rPr lang="en-IN" sz="1800" b="1" dirty="0">
                <a:effectLst/>
                <a:latin typeface="Times New Roman" panose="02020603050405020304" pitchFamily="18" charset="0"/>
                <a:ea typeface="TimesLTStd-Roman"/>
                <a:cs typeface="Times New Roman" panose="02020603050405020304" pitchFamily="18" charset="0"/>
              </a:rPr>
              <a:t>Response to Question Number 8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TimesLTStd-Roman"/>
                <a:cs typeface="Times New Roman" panose="02020603050405020304" pitchFamily="18" charset="0"/>
              </a:rPr>
              <a:t>Question number 8: (How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often do you use pesticide in your field?)</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71DFB184-352C-41F6-98B2-85FD3D0A38C4}"/>
              </a:ext>
            </a:extLst>
          </p:cNvPr>
          <p:cNvGraphicFramePr>
            <a:graphicFrameLocks noGrp="1"/>
          </p:cNvGraphicFramePr>
          <p:nvPr>
            <p:extLst>
              <p:ext uri="{D42A27DB-BD31-4B8C-83A1-F6EECF244321}">
                <p14:modId xmlns:p14="http://schemas.microsoft.com/office/powerpoint/2010/main" val="4265700051"/>
              </p:ext>
            </p:extLst>
          </p:nvPr>
        </p:nvGraphicFramePr>
        <p:xfrm>
          <a:off x="276487" y="942485"/>
          <a:ext cx="6376240" cy="2844995"/>
        </p:xfrm>
        <a:graphic>
          <a:graphicData uri="http://schemas.openxmlformats.org/drawingml/2006/table">
            <a:tbl>
              <a:tblPr firstRow="1" firstCol="1" bandRow="1">
                <a:tableStyleId>{5940675A-B579-460E-94D1-54222C63F5DA}</a:tableStyleId>
              </a:tblPr>
              <a:tblGrid>
                <a:gridCol w="679890">
                  <a:extLst>
                    <a:ext uri="{9D8B030D-6E8A-4147-A177-3AD203B41FA5}">
                      <a16:colId xmlns:a16="http://schemas.microsoft.com/office/drawing/2014/main" val="1111628688"/>
                    </a:ext>
                  </a:extLst>
                </a:gridCol>
                <a:gridCol w="2072476">
                  <a:extLst>
                    <a:ext uri="{9D8B030D-6E8A-4147-A177-3AD203B41FA5}">
                      <a16:colId xmlns:a16="http://schemas.microsoft.com/office/drawing/2014/main" val="3119461940"/>
                    </a:ext>
                  </a:extLst>
                </a:gridCol>
                <a:gridCol w="1877831">
                  <a:extLst>
                    <a:ext uri="{9D8B030D-6E8A-4147-A177-3AD203B41FA5}">
                      <a16:colId xmlns:a16="http://schemas.microsoft.com/office/drawing/2014/main" val="1359428931"/>
                    </a:ext>
                  </a:extLst>
                </a:gridCol>
                <a:gridCol w="1746043">
                  <a:extLst>
                    <a:ext uri="{9D8B030D-6E8A-4147-A177-3AD203B41FA5}">
                      <a16:colId xmlns:a16="http://schemas.microsoft.com/office/drawing/2014/main" val="3201693623"/>
                    </a:ext>
                  </a:extLst>
                </a:gridCol>
              </a:tblGrid>
              <a:tr h="1147162">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Often Usage Of Pesticide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64698"/>
                  </a:ext>
                </a:extLst>
              </a:tr>
              <a:tr h="69837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Weekly Once Or Twice</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161</a:t>
                      </a: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39.1%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29573734"/>
                  </a:ext>
                </a:extLst>
              </a:tr>
              <a:tr h="393794">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Seasonal</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189</a:t>
                      </a: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45.8%</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9881703"/>
                  </a:ext>
                </a:extLst>
              </a:tr>
              <a:tr h="531644">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Monthly Once Or Twice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62</a:t>
                      </a: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15.1%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69255728"/>
                  </a:ext>
                </a:extLst>
              </a:tr>
            </a:tbl>
          </a:graphicData>
        </a:graphic>
      </p:graphicFrame>
      <p:graphicFrame>
        <p:nvGraphicFramePr>
          <p:cNvPr id="6" name="Chart 5">
            <a:extLst>
              <a:ext uri="{FF2B5EF4-FFF2-40B4-BE49-F238E27FC236}">
                <a16:creationId xmlns:a16="http://schemas.microsoft.com/office/drawing/2014/main" id="{8F800C7A-4936-4B33-BCDE-BA2C7AA9C5D1}"/>
              </a:ext>
            </a:extLst>
          </p:cNvPr>
          <p:cNvGraphicFramePr/>
          <p:nvPr>
            <p:extLst>
              <p:ext uri="{D42A27DB-BD31-4B8C-83A1-F6EECF244321}">
                <p14:modId xmlns:p14="http://schemas.microsoft.com/office/powerpoint/2010/main" val="1687554252"/>
              </p:ext>
            </p:extLst>
          </p:nvPr>
        </p:nvGraphicFramePr>
        <p:xfrm>
          <a:off x="6096000" y="942485"/>
          <a:ext cx="5247126" cy="408115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D3AE299-1FE9-4DA1-9813-B69994D62957}"/>
              </a:ext>
            </a:extLst>
          </p:cNvPr>
          <p:cNvSpPr txBox="1"/>
          <p:nvPr/>
        </p:nvSpPr>
        <p:spPr>
          <a:xfrm>
            <a:off x="6213928" y="4884683"/>
            <a:ext cx="6096000"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8: Often usage of pesticide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3C474177-4C99-44D9-BC2E-A495C8AB4DB5}"/>
              </a:ext>
            </a:extLst>
          </p:cNvPr>
          <p:cNvSpPr txBox="1"/>
          <p:nvPr/>
        </p:nvSpPr>
        <p:spPr>
          <a:xfrm>
            <a:off x="142017" y="4080297"/>
            <a:ext cx="7229744" cy="2535566"/>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n-US" sz="1800" dirty="0">
                <a:latin typeface="Times New Roman" pitchFamily="18" charset="0"/>
                <a:cs typeface="Times New Roman" pitchFamily="18" charset="0"/>
              </a:rPr>
              <a:t>In this study, majority 189(45.8%) of them use the pesticides seasonally  followed by </a:t>
            </a:r>
            <a:r>
              <a:rPr lang="en-US" dirty="0">
                <a:latin typeface="Times New Roman" pitchFamily="18" charset="0"/>
                <a:cs typeface="Times New Roman" pitchFamily="18" charset="0"/>
              </a:rPr>
              <a:t>1</a:t>
            </a:r>
            <a:r>
              <a:rPr lang="en-US" sz="1800" dirty="0">
                <a:latin typeface="Times New Roman" pitchFamily="18" charset="0"/>
                <a:cs typeface="Times New Roman" pitchFamily="18" charset="0"/>
              </a:rPr>
              <a:t>61(39.1%) participants use weekly once or twice and 62(15.1%) use monthly once or twice the pesticides in their field during the cultivation of crops (Figure 8).</a:t>
            </a:r>
          </a:p>
          <a:p>
            <a:pPr marL="285750" indent="-285750" algn="just">
              <a:lnSpc>
                <a:spcPct val="150000"/>
              </a:lnSpc>
              <a:buFont typeface="Arial" panose="020B0604020202020204" pitchFamily="34" charset="0"/>
              <a:buChar char="•"/>
            </a:pPr>
            <a:r>
              <a:rPr lang="en-IN" sz="1800" dirty="0">
                <a:latin typeface="Times New Roman" panose="02020603050405020304" pitchFamily="18" charset="0"/>
                <a:cs typeface="Times New Roman" panose="02020603050405020304" pitchFamily="18" charset="0"/>
              </a:rPr>
              <a:t>The survey conducted by </a:t>
            </a:r>
            <a:r>
              <a:rPr lang="en-IN" sz="1800" i="1" dirty="0">
                <a:latin typeface="Times New Roman" panose="02020603050405020304" pitchFamily="18" charset="0"/>
                <a:cs typeface="Times New Roman" panose="02020603050405020304" pitchFamily="18" charset="0"/>
              </a:rPr>
              <a:t>Muhammad K et al.,</a:t>
            </a:r>
            <a:r>
              <a:rPr lang="en-IN" sz="1800" baseline="30000" dirty="0">
                <a:latin typeface="Times New Roman" panose="02020603050405020304" pitchFamily="18" charset="0"/>
                <a:cs typeface="Times New Roman" panose="02020603050405020304" pitchFamily="18" charset="0"/>
              </a:rPr>
              <a:t>[23]</a:t>
            </a:r>
            <a:r>
              <a:rPr lang="en-IN" sz="1800" i="1" dirty="0">
                <a:latin typeface="Times New Roman" panose="02020603050405020304" pitchFamily="18"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(2009)</a:t>
            </a:r>
            <a:r>
              <a:rPr lang="en-US" sz="1800" dirty="0">
                <a:latin typeface="Times New Roman" pitchFamily="18" charset="0"/>
                <a:cs typeface="Times New Roman" pitchFamily="18" charset="0"/>
              </a:rPr>
              <a:t> found that farmers often apply pesticides. </a:t>
            </a:r>
          </a:p>
        </p:txBody>
      </p:sp>
      <p:sp>
        <p:nvSpPr>
          <p:cNvPr id="3" name="Slide Number Placeholder 2">
            <a:extLst>
              <a:ext uri="{FF2B5EF4-FFF2-40B4-BE49-F238E27FC236}">
                <a16:creationId xmlns:a16="http://schemas.microsoft.com/office/drawing/2014/main" id="{D85576AD-8E8E-4DD5-B7DC-C22FD8988B1F}"/>
              </a:ext>
            </a:extLst>
          </p:cNvPr>
          <p:cNvSpPr>
            <a:spLocks noGrp="1"/>
          </p:cNvSpPr>
          <p:nvPr>
            <p:ph type="sldNum" sz="quarter" idx="12"/>
          </p:nvPr>
        </p:nvSpPr>
        <p:spPr/>
        <p:txBody>
          <a:bodyPr/>
          <a:lstStyle/>
          <a:p>
            <a:fld id="{5C3758DD-7464-4C44-B2F3-87DB7CD533DE}" type="slidenum">
              <a:rPr lang="en-IN" smtClean="0"/>
              <a:pPr/>
              <a:t>25</a:t>
            </a:fld>
            <a:endParaRPr lang="en-IN"/>
          </a:p>
        </p:txBody>
      </p:sp>
    </p:spTree>
    <p:extLst>
      <p:ext uri="{BB962C8B-B14F-4D97-AF65-F5344CB8AC3E}">
        <p14:creationId xmlns:p14="http://schemas.microsoft.com/office/powerpoint/2010/main" val="1718412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C913F7-C75D-48EE-BAD7-D17AE34B0AF1}"/>
              </a:ext>
            </a:extLst>
          </p:cNvPr>
          <p:cNvSpPr txBox="1"/>
          <p:nvPr/>
        </p:nvSpPr>
        <p:spPr>
          <a:xfrm>
            <a:off x="2384612" y="0"/>
            <a:ext cx="7664823" cy="1294393"/>
          </a:xfrm>
          <a:prstGeom prst="rect">
            <a:avLst/>
          </a:prstGeom>
          <a:noFill/>
        </p:spPr>
        <p:txBody>
          <a:bodyPr wrap="square">
            <a:spAutoFit/>
          </a:bodyPr>
          <a:lstStyle/>
          <a:p>
            <a:pPr algn="just">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9: Response to Question Number:9 </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9: (Why do you use pesticide in your field?)</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3934D47F-1E5F-4CB8-808F-C38CA25982A3}"/>
              </a:ext>
            </a:extLst>
          </p:cNvPr>
          <p:cNvGraphicFramePr>
            <a:graphicFrameLocks noGrp="1"/>
          </p:cNvGraphicFramePr>
          <p:nvPr>
            <p:extLst>
              <p:ext uri="{D42A27DB-BD31-4B8C-83A1-F6EECF244321}">
                <p14:modId xmlns:p14="http://schemas.microsoft.com/office/powerpoint/2010/main" val="197875259"/>
              </p:ext>
            </p:extLst>
          </p:nvPr>
        </p:nvGraphicFramePr>
        <p:xfrm>
          <a:off x="685800" y="1440180"/>
          <a:ext cx="10469880" cy="3943372"/>
        </p:xfrm>
        <a:graphic>
          <a:graphicData uri="http://schemas.openxmlformats.org/drawingml/2006/table">
            <a:tbl>
              <a:tblPr firstRow="1" firstCol="1" bandRow="1"/>
              <a:tblGrid>
                <a:gridCol w="1483747">
                  <a:extLst>
                    <a:ext uri="{9D8B030D-6E8A-4147-A177-3AD203B41FA5}">
                      <a16:colId xmlns:a16="http://schemas.microsoft.com/office/drawing/2014/main" val="3233566604"/>
                    </a:ext>
                  </a:extLst>
                </a:gridCol>
                <a:gridCol w="3129932">
                  <a:extLst>
                    <a:ext uri="{9D8B030D-6E8A-4147-A177-3AD203B41FA5}">
                      <a16:colId xmlns:a16="http://schemas.microsoft.com/office/drawing/2014/main" val="266837102"/>
                    </a:ext>
                  </a:extLst>
                </a:gridCol>
                <a:gridCol w="3331161">
                  <a:extLst>
                    <a:ext uri="{9D8B030D-6E8A-4147-A177-3AD203B41FA5}">
                      <a16:colId xmlns:a16="http://schemas.microsoft.com/office/drawing/2014/main" val="2529306536"/>
                    </a:ext>
                  </a:extLst>
                </a:gridCol>
                <a:gridCol w="2525040">
                  <a:extLst>
                    <a:ext uri="{9D8B030D-6E8A-4147-A177-3AD203B41FA5}">
                      <a16:colId xmlns:a16="http://schemas.microsoft.com/office/drawing/2014/main" val="3041218062"/>
                    </a:ext>
                  </a:extLst>
                </a:gridCol>
              </a:tblGrid>
              <a:tr h="833367">
                <a:tc>
                  <a:txBody>
                    <a:bodyPr/>
                    <a:lstStyle/>
                    <a:p>
                      <a:pPr indent="-491490"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Sl. No</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Reasons for Using Pesticide in Your Fields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Number of Participants (N=412)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Percentage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4958600"/>
                  </a:ext>
                </a:extLst>
              </a:tr>
              <a:tr h="609904">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1</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Better Yield</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156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37.9%</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992124"/>
                  </a:ext>
                </a:extLst>
              </a:tr>
              <a:tr h="833367">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2</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To improve essential nutrients for growth</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117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28.4%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0765196"/>
                  </a:ext>
                </a:extLst>
              </a:tr>
              <a:tr h="833367">
                <a:tc>
                  <a:txBody>
                    <a:bodyPr/>
                    <a:lstStyle/>
                    <a:p>
                      <a:pPr indent="-491490" algn="ctr">
                        <a:lnSpc>
                          <a:spcPct val="150000"/>
                        </a:lnSpc>
                      </a:pPr>
                      <a:r>
                        <a:rPr lang="en-US" sz="1800">
                          <a:effectLst/>
                          <a:latin typeface="Times New Roman" panose="02020603050405020304" pitchFamily="18" charset="0"/>
                          <a:ea typeface="Calibri" panose="020F0502020204030204" pitchFamily="34" charset="0"/>
                          <a:cs typeface="Times New Roman" panose="02020603050405020304" pitchFamily="18" charset="0"/>
                        </a:rPr>
                        <a:t>3</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Replenishing the soil with the key elements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109</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26.5%</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8049072"/>
                  </a:ext>
                </a:extLst>
              </a:tr>
              <a:tr h="833367">
                <a:tc>
                  <a:txBody>
                    <a:bodyPr/>
                    <a:lstStyle/>
                    <a:p>
                      <a:pPr indent="-491490"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4</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Preventing the attack of pest, insects and weeds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126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30.6%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3269568"/>
                  </a:ext>
                </a:extLst>
              </a:tr>
            </a:tbl>
          </a:graphicData>
        </a:graphic>
      </p:graphicFrame>
      <p:sp>
        <p:nvSpPr>
          <p:cNvPr id="4" name="Slide Number Placeholder 3">
            <a:extLst>
              <a:ext uri="{FF2B5EF4-FFF2-40B4-BE49-F238E27FC236}">
                <a16:creationId xmlns:a16="http://schemas.microsoft.com/office/drawing/2014/main" id="{84B7ECAE-B15D-47F5-8239-7D78634E0838}"/>
              </a:ext>
            </a:extLst>
          </p:cNvPr>
          <p:cNvSpPr>
            <a:spLocks noGrp="1"/>
          </p:cNvSpPr>
          <p:nvPr>
            <p:ph type="sldNum" sz="quarter" idx="12"/>
          </p:nvPr>
        </p:nvSpPr>
        <p:spPr/>
        <p:txBody>
          <a:bodyPr/>
          <a:lstStyle/>
          <a:p>
            <a:fld id="{5C3758DD-7464-4C44-B2F3-87DB7CD533DE}" type="slidenum">
              <a:rPr lang="en-IN" smtClean="0"/>
              <a:pPr/>
              <a:t>26</a:t>
            </a:fld>
            <a:endParaRPr lang="en-IN"/>
          </a:p>
        </p:txBody>
      </p:sp>
    </p:spTree>
    <p:extLst>
      <p:ext uri="{BB962C8B-B14F-4D97-AF65-F5344CB8AC3E}">
        <p14:creationId xmlns:p14="http://schemas.microsoft.com/office/powerpoint/2010/main" val="4134410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33A5C29-4302-4AC5-A4A5-4B1B72E63F42}"/>
              </a:ext>
            </a:extLst>
          </p:cNvPr>
          <p:cNvSpPr txBox="1"/>
          <p:nvPr/>
        </p:nvSpPr>
        <p:spPr>
          <a:xfrm>
            <a:off x="2863392" y="5828995"/>
            <a:ext cx="6094428" cy="463397"/>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9: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Reasons for Using Pesticide in Your Fields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Chart 2">
            <a:extLst>
              <a:ext uri="{FF2B5EF4-FFF2-40B4-BE49-F238E27FC236}">
                <a16:creationId xmlns:a16="http://schemas.microsoft.com/office/drawing/2014/main" id="{C78D75E6-F9C4-468F-BA84-5077E7579C67}"/>
              </a:ext>
            </a:extLst>
          </p:cNvPr>
          <p:cNvGraphicFramePr>
            <a:graphicFrameLocks/>
          </p:cNvGraphicFramePr>
          <p:nvPr>
            <p:extLst>
              <p:ext uri="{D42A27DB-BD31-4B8C-83A1-F6EECF244321}">
                <p14:modId xmlns:p14="http://schemas.microsoft.com/office/powerpoint/2010/main" val="1466464211"/>
              </p:ext>
            </p:extLst>
          </p:nvPr>
        </p:nvGraphicFramePr>
        <p:xfrm>
          <a:off x="699797" y="565608"/>
          <a:ext cx="10412962" cy="5163387"/>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A311FA15-1F86-4F60-BA8C-BAD04C595E0C}"/>
              </a:ext>
            </a:extLst>
          </p:cNvPr>
          <p:cNvSpPr>
            <a:spLocks noGrp="1"/>
          </p:cNvSpPr>
          <p:nvPr>
            <p:ph type="sldNum" sz="quarter" idx="12"/>
          </p:nvPr>
        </p:nvSpPr>
        <p:spPr/>
        <p:txBody>
          <a:bodyPr/>
          <a:lstStyle/>
          <a:p>
            <a:fld id="{5C3758DD-7464-4C44-B2F3-87DB7CD533DE}" type="slidenum">
              <a:rPr lang="en-IN" smtClean="0"/>
              <a:pPr/>
              <a:t>27</a:t>
            </a:fld>
            <a:endParaRPr lang="en-IN"/>
          </a:p>
        </p:txBody>
      </p:sp>
    </p:spTree>
    <p:extLst>
      <p:ext uri="{BB962C8B-B14F-4D97-AF65-F5344CB8AC3E}">
        <p14:creationId xmlns:p14="http://schemas.microsoft.com/office/powerpoint/2010/main" val="6442696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339" y="477936"/>
            <a:ext cx="11641826" cy="2951064"/>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Pesticides are known human and environmental toxicants, and are widely used throughout the world in order to assure crop protection against pests and guarantee high crop yields. </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From our study, we have observed that the major concern of pesticide usage was for better yield 156(37.9%), for preventing the attack of pest, insects and weeds 126(30.6%), replenishing the soil with key elements 109(26.5%), and to improve essential nutrients for growth 117(28.4%) (Figure 9).</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In a past study conducted by  </a:t>
            </a:r>
            <a:r>
              <a:rPr lang="en-US" i="1" dirty="0">
                <a:latin typeface="Times New Roman" pitchFamily="18" charset="0"/>
                <a:cs typeface="Times New Roman" pitchFamily="18" charset="0"/>
              </a:rPr>
              <a:t>Mustapha FA et al.,</a:t>
            </a:r>
            <a:r>
              <a:rPr lang="en-US" baseline="30000" dirty="0">
                <a:latin typeface="Times New Roman" pitchFamily="18" charset="0"/>
                <a:cs typeface="Times New Roman" pitchFamily="18" charset="0"/>
              </a:rPr>
              <a:t>[10]</a:t>
            </a:r>
            <a:r>
              <a:rPr lang="en-US" i="1" baseline="30000" dirty="0">
                <a:latin typeface="Times New Roman" pitchFamily="18" charset="0"/>
                <a:cs typeface="Times New Roman" pitchFamily="18" charset="0"/>
              </a:rPr>
              <a:t> </a:t>
            </a:r>
            <a:r>
              <a:rPr lang="en-US" dirty="0">
                <a:latin typeface="Times New Roman" pitchFamily="18" charset="0"/>
                <a:cs typeface="Times New Roman" pitchFamily="18" charset="0"/>
              </a:rPr>
              <a:t>(2017) they also indicated that pesticides were indispensable for high crop yield (80%). </a:t>
            </a:r>
          </a:p>
        </p:txBody>
      </p:sp>
      <p:sp>
        <p:nvSpPr>
          <p:cNvPr id="4" name="Slide Number Placeholder 3">
            <a:extLst>
              <a:ext uri="{FF2B5EF4-FFF2-40B4-BE49-F238E27FC236}">
                <a16:creationId xmlns:a16="http://schemas.microsoft.com/office/drawing/2014/main" id="{2592B2FB-ABB2-49D6-9D03-9540A0BB658D}"/>
              </a:ext>
            </a:extLst>
          </p:cNvPr>
          <p:cNvSpPr>
            <a:spLocks noGrp="1"/>
          </p:cNvSpPr>
          <p:nvPr>
            <p:ph type="sldNum" sz="quarter" idx="12"/>
          </p:nvPr>
        </p:nvSpPr>
        <p:spPr/>
        <p:txBody>
          <a:bodyPr/>
          <a:lstStyle/>
          <a:p>
            <a:fld id="{5C3758DD-7464-4C44-B2F3-87DB7CD533DE}" type="slidenum">
              <a:rPr lang="en-IN" smtClean="0"/>
              <a:pPr/>
              <a:t>28</a:t>
            </a:fld>
            <a:endParaRPr lang="en-IN"/>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F08715-821F-4A36-8F5C-FFF7C1A66D61}"/>
              </a:ext>
            </a:extLst>
          </p:cNvPr>
          <p:cNvSpPr txBox="1"/>
          <p:nvPr/>
        </p:nvSpPr>
        <p:spPr>
          <a:xfrm>
            <a:off x="2313918" y="0"/>
            <a:ext cx="7940682" cy="1231106"/>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10: Response to Question Number 10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10: (Where do you gather information about pesticides?)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b="1" dirty="0">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4A1364EA-AD61-49F0-A143-7F0F89168578}"/>
              </a:ext>
            </a:extLst>
          </p:cNvPr>
          <p:cNvGraphicFramePr>
            <a:graphicFrameLocks noGrp="1"/>
          </p:cNvGraphicFramePr>
          <p:nvPr>
            <p:extLst>
              <p:ext uri="{D42A27DB-BD31-4B8C-83A1-F6EECF244321}">
                <p14:modId xmlns:p14="http://schemas.microsoft.com/office/powerpoint/2010/main" val="2191727251"/>
              </p:ext>
            </p:extLst>
          </p:nvPr>
        </p:nvGraphicFramePr>
        <p:xfrm>
          <a:off x="163029" y="1193589"/>
          <a:ext cx="5385105" cy="3612777"/>
        </p:xfrm>
        <a:graphic>
          <a:graphicData uri="http://schemas.openxmlformats.org/drawingml/2006/table">
            <a:tbl>
              <a:tblPr firstRow="1" firstCol="1" bandRow="1">
                <a:tableStyleId>{5940675A-B579-460E-94D1-54222C63F5DA}</a:tableStyleId>
              </a:tblPr>
              <a:tblGrid>
                <a:gridCol w="603388">
                  <a:extLst>
                    <a:ext uri="{9D8B030D-6E8A-4147-A177-3AD203B41FA5}">
                      <a16:colId xmlns:a16="http://schemas.microsoft.com/office/drawing/2014/main" val="1111628688"/>
                    </a:ext>
                  </a:extLst>
                </a:gridCol>
                <a:gridCol w="1849295">
                  <a:extLst>
                    <a:ext uri="{9D8B030D-6E8A-4147-A177-3AD203B41FA5}">
                      <a16:colId xmlns:a16="http://schemas.microsoft.com/office/drawing/2014/main" val="3119461940"/>
                    </a:ext>
                  </a:extLst>
                </a:gridCol>
                <a:gridCol w="1580194">
                  <a:extLst>
                    <a:ext uri="{9D8B030D-6E8A-4147-A177-3AD203B41FA5}">
                      <a16:colId xmlns:a16="http://schemas.microsoft.com/office/drawing/2014/main" val="1359428931"/>
                    </a:ext>
                  </a:extLst>
                </a:gridCol>
                <a:gridCol w="1352228">
                  <a:extLst>
                    <a:ext uri="{9D8B030D-6E8A-4147-A177-3AD203B41FA5}">
                      <a16:colId xmlns:a16="http://schemas.microsoft.com/office/drawing/2014/main" val="3201693623"/>
                    </a:ext>
                  </a:extLst>
                </a:gridCol>
              </a:tblGrid>
              <a:tr h="1161994">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Gathering information about pesticides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64698"/>
                  </a:ext>
                </a:extLst>
              </a:tr>
              <a:tr h="56010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Retailers</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135</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32.8%</a:t>
                      </a:r>
                    </a:p>
                  </a:txBody>
                  <a:tcPr marL="68580" marR="68580" marT="0" marB="0" anchor="ctr"/>
                </a:tc>
                <a:extLst>
                  <a:ext uri="{0D108BD9-81ED-4DB2-BD59-A6C34878D82A}">
                    <a16:rowId xmlns:a16="http://schemas.microsoft.com/office/drawing/2014/main" val="3029573734"/>
                  </a:ext>
                </a:extLst>
              </a:tr>
              <a:tr h="528054">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Co-Farmers</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179</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43.4%</a:t>
                      </a:r>
                    </a:p>
                  </a:txBody>
                  <a:tcPr marL="68580" marR="68580" marT="0" marB="0" anchor="ctr"/>
                </a:tc>
                <a:extLst>
                  <a:ext uri="{0D108BD9-81ED-4DB2-BD59-A6C34878D82A}">
                    <a16:rowId xmlns:a16="http://schemas.microsoft.com/office/drawing/2014/main" val="2459881703"/>
                  </a:ext>
                </a:extLst>
              </a:tr>
              <a:tr h="721144">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Consultancies/ Agencies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52</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12.6%</a:t>
                      </a:r>
                    </a:p>
                  </a:txBody>
                  <a:tcPr marL="68580" marR="68580" marT="0" marB="0" anchor="ctr"/>
                </a:tc>
                <a:extLst>
                  <a:ext uri="{0D108BD9-81ED-4DB2-BD59-A6C34878D82A}">
                    <a16:rowId xmlns:a16="http://schemas.microsoft.com/office/drawing/2014/main" val="2269255728"/>
                  </a:ext>
                </a:extLst>
              </a:tr>
              <a:tr h="641479">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Government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46</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11.2%</a:t>
                      </a:r>
                    </a:p>
                  </a:txBody>
                  <a:tcPr marL="68580" marR="68580" marT="0" marB="0" anchor="ctr"/>
                </a:tc>
                <a:extLst>
                  <a:ext uri="{0D108BD9-81ED-4DB2-BD59-A6C34878D82A}">
                    <a16:rowId xmlns:a16="http://schemas.microsoft.com/office/drawing/2014/main" val="1834167281"/>
                  </a:ext>
                </a:extLst>
              </a:tr>
            </a:tbl>
          </a:graphicData>
        </a:graphic>
      </p:graphicFrame>
      <p:graphicFrame>
        <p:nvGraphicFramePr>
          <p:cNvPr id="4" name="Chart 3">
            <a:extLst>
              <a:ext uri="{FF2B5EF4-FFF2-40B4-BE49-F238E27FC236}">
                <a16:creationId xmlns:a16="http://schemas.microsoft.com/office/drawing/2014/main" id="{853AB763-9A6C-458A-98EB-67B18F568353}"/>
              </a:ext>
            </a:extLst>
          </p:cNvPr>
          <p:cNvGraphicFramePr/>
          <p:nvPr>
            <p:extLst>
              <p:ext uri="{D42A27DB-BD31-4B8C-83A1-F6EECF244321}">
                <p14:modId xmlns:p14="http://schemas.microsoft.com/office/powerpoint/2010/main" val="3934639802"/>
              </p:ext>
            </p:extLst>
          </p:nvPr>
        </p:nvGraphicFramePr>
        <p:xfrm>
          <a:off x="5778631" y="977153"/>
          <a:ext cx="6269936" cy="3730701"/>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04F4D309-2475-43B5-A890-425EE9645816}"/>
              </a:ext>
            </a:extLst>
          </p:cNvPr>
          <p:cNvSpPr txBox="1"/>
          <p:nvPr/>
        </p:nvSpPr>
        <p:spPr>
          <a:xfrm>
            <a:off x="6096000" y="4574668"/>
            <a:ext cx="6096000"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10: Gathering information about pesticides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43AFA09E-6F51-4F89-930E-B5D4AEAD4D96}"/>
              </a:ext>
            </a:extLst>
          </p:cNvPr>
          <p:cNvSpPr txBox="1"/>
          <p:nvPr/>
        </p:nvSpPr>
        <p:spPr>
          <a:xfrm>
            <a:off x="163029" y="5081998"/>
            <a:ext cx="11885538" cy="1754326"/>
          </a:xfrm>
          <a:prstGeom prst="rect">
            <a:avLst/>
          </a:prstGeom>
          <a:noFill/>
        </p:spPr>
        <p:txBody>
          <a:bodyPr wrap="square">
            <a:spAutoFit/>
          </a:bodyPr>
          <a:lstStyle/>
          <a:p>
            <a:pPr marL="285750" indent="-285750" algn="just">
              <a:buFont typeface="Arial" panose="020B0604020202020204" pitchFamily="34" charset="0"/>
              <a:buChar char="•"/>
            </a:pPr>
            <a:r>
              <a:rPr lang="en-IN" dirty="0">
                <a:latin typeface="Times New Roman" panose="02020603050405020304" pitchFamily="18" charset="0"/>
                <a:ea typeface="Calibri" panose="020F0502020204030204" pitchFamily="34" charset="0"/>
              </a:rPr>
              <a:t>From our present study we had observed that 135(32.8%) farmers get knowledge from retailers, 179(43.4%) from co-farmers, 52(12.6%) from consultancies and 46(11.2%) from government sector about pesticides including the new products (Figure10). </a:t>
            </a:r>
          </a:p>
          <a:p>
            <a:pPr marL="285750" indent="-285750" algn="just">
              <a:buFont typeface="Arial" panose="020B0604020202020204" pitchFamily="34" charset="0"/>
              <a:buChar char="•"/>
            </a:pPr>
            <a:r>
              <a:rPr lang="en-IN" i="1" dirty="0">
                <a:latin typeface="Times New Roman" panose="02020603050405020304" pitchFamily="18" charset="0"/>
                <a:ea typeface="Calibri" panose="020F0502020204030204" pitchFamily="34" charset="0"/>
              </a:rPr>
              <a:t>Zhang and Lu (2007)</a:t>
            </a:r>
            <a:r>
              <a:rPr lang="en-IN" baseline="30000" dirty="0">
                <a:latin typeface="Times New Roman" panose="02020603050405020304" pitchFamily="18" charset="0"/>
                <a:ea typeface="Calibri" panose="020F0502020204030204" pitchFamily="34" charset="0"/>
              </a:rPr>
              <a:t>[25]</a:t>
            </a:r>
            <a:r>
              <a:rPr lang="en-IN" dirty="0">
                <a:latin typeface="Times New Roman" panose="02020603050405020304" pitchFamily="18" charset="0"/>
                <a:ea typeface="Calibri" panose="020F0502020204030204" pitchFamily="34" charset="0"/>
              </a:rPr>
              <a:t> conducted a survey in Northern China and found that 34.5% of the respondents had received pesticide information from pesticide distributors, about 54.4% from co-workers, 41.1% from their own experience and  25.7%, 16.6% and 7.3% from TV, newspaper and internet respectively</a:t>
            </a:r>
            <a:endParaRPr lang="en-IN" dirty="0">
              <a:latin typeface="Times New Roman" panose="02020603050405020304" pitchFamily="18"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2C6D0213-2985-42A7-9B75-F0C57CA7AC47}"/>
              </a:ext>
            </a:extLst>
          </p:cNvPr>
          <p:cNvSpPr>
            <a:spLocks noGrp="1"/>
          </p:cNvSpPr>
          <p:nvPr>
            <p:ph type="sldNum" sz="quarter" idx="12"/>
          </p:nvPr>
        </p:nvSpPr>
        <p:spPr/>
        <p:txBody>
          <a:bodyPr/>
          <a:lstStyle/>
          <a:p>
            <a:fld id="{5C3758DD-7464-4C44-B2F3-87DB7CD533DE}" type="slidenum">
              <a:rPr lang="en-IN" smtClean="0"/>
              <a:pPr/>
              <a:t>29</a:t>
            </a:fld>
            <a:endParaRPr lang="en-IN"/>
          </a:p>
        </p:txBody>
      </p:sp>
    </p:spTree>
    <p:extLst>
      <p:ext uri="{BB962C8B-B14F-4D97-AF65-F5344CB8AC3E}">
        <p14:creationId xmlns:p14="http://schemas.microsoft.com/office/powerpoint/2010/main" val="447112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FE7AF5-20F5-4FA6-B2CE-64E568736D29}"/>
              </a:ext>
            </a:extLst>
          </p:cNvPr>
          <p:cNvSpPr txBox="1"/>
          <p:nvPr/>
        </p:nvSpPr>
        <p:spPr>
          <a:xfrm>
            <a:off x="206406" y="196098"/>
            <a:ext cx="11787326" cy="4197559"/>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These activities have caused a number of accidental poisonings, and even the routine use of pesticides can pose major health risks to farmers both in the short and the long run and can degrade the environment.</a:t>
            </a:r>
            <a:r>
              <a:rPr lang="en-US" baseline="30000" dirty="0">
                <a:latin typeface="Times New Roman" pitchFamily="18" charset="0"/>
                <a:cs typeface="Times New Roman" pitchFamily="18" charset="0"/>
              </a:rPr>
              <a:t>[3]</a:t>
            </a:r>
          </a:p>
          <a:p>
            <a:pPr marL="285750" indent="-285750" algn="just">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 developing countries, farmers face great risks of exposure due to the use of toxic chemicals that are banned or restricted in other countries, incorrect application techniques, poorly maintained or totally inappropriate spraying equipment, inadequate storage practices, and often the reuse of old pesticide containers for food and water storage.</a:t>
            </a:r>
            <a:r>
              <a:rPr lang="en-US" baseline="30000" dirty="0">
                <a:latin typeface="Times New Roman" pitchFamily="18" charset="0"/>
                <a:cs typeface="Times New Roman" pitchFamily="18" charset="0"/>
              </a:rPr>
              <a:t>[3]</a:t>
            </a:r>
          </a:p>
          <a:p>
            <a:pPr marL="285750" indent="-285750">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High exposure to these chemicals results in neurotoxicity as well as decreased acetylcholinesterase (</a:t>
            </a:r>
            <a:r>
              <a:rPr lang="en-US" dirty="0" err="1">
                <a:latin typeface="Times New Roman" panose="02020603050405020304" pitchFamily="18" charset="0"/>
                <a:cs typeface="Times New Roman" panose="02020603050405020304" pitchFamily="18" charset="0"/>
              </a:rPr>
              <a:t>AChE</a:t>
            </a:r>
            <a:r>
              <a:rPr lang="en-US" dirty="0">
                <a:latin typeface="Times New Roman" panose="02020603050405020304" pitchFamily="18" charset="0"/>
                <a:cs typeface="Times New Roman" panose="02020603050405020304" pitchFamily="18" charset="0"/>
              </a:rPr>
              <a:t>) activity.</a:t>
            </a:r>
            <a:r>
              <a:rPr lang="en-US" baseline="30000" dirty="0">
                <a:latin typeface="Times New Roman" pitchFamily="18" charset="0"/>
                <a:cs typeface="Times New Roman" pitchFamily="18" charset="0"/>
              </a:rPr>
              <a:t>[4–6]</a:t>
            </a:r>
            <a:r>
              <a:rPr lang="en-US" dirty="0">
                <a:latin typeface="Times New Roman" panose="02020603050405020304" pitchFamily="18" charset="0"/>
                <a:cs typeface="Times New Roman" panose="02020603050405020304" pitchFamily="18" charset="0"/>
              </a:rPr>
              <a:t> </a:t>
            </a:r>
          </a:p>
          <a:p>
            <a:pPr marL="285750" indent="-285750">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Hormonal changes, abnormal sperm, ovaries and eggs production, neurological, </a:t>
            </a:r>
            <a:r>
              <a:rPr lang="en-IN" dirty="0">
                <a:latin typeface="Times New Roman" pitchFamily="18" charset="0"/>
                <a:cs typeface="Times New Roman" pitchFamily="18" charset="0"/>
              </a:rPr>
              <a:t>gastrointestinal, dermatological, and respiratory </a:t>
            </a:r>
            <a:r>
              <a:rPr lang="en-US" dirty="0">
                <a:latin typeface="Times New Roman" panose="02020603050405020304" pitchFamily="18" charset="0"/>
                <a:cs typeface="Times New Roman" panose="02020603050405020304" pitchFamily="18" charset="0"/>
              </a:rPr>
              <a:t>manifestations among many other effects are associated with acetylcholine inhibition due to organophosphorus </a:t>
            </a:r>
            <a:r>
              <a:rPr lang="en-IN" dirty="0">
                <a:latin typeface="Times New Roman" pitchFamily="18" charset="0"/>
                <a:cs typeface="Times New Roman" pitchFamily="18" charset="0"/>
              </a:rPr>
              <a:t>pesticides exposure.</a:t>
            </a:r>
            <a:r>
              <a:rPr lang="en-IN" baseline="30000" dirty="0">
                <a:latin typeface="Times New Roman" pitchFamily="18" charset="0"/>
                <a:cs typeface="Times New Roman" pitchFamily="18" charset="0"/>
              </a:rPr>
              <a:t>[7, 8]</a:t>
            </a:r>
            <a:endParaRPr lang="en-IN" dirty="0">
              <a:latin typeface="Times New Roman" pitchFamily="18" charset="0"/>
              <a:cs typeface="Times New Roman" pitchFamily="18" charset="0"/>
            </a:endParaRPr>
          </a:p>
          <a:p>
            <a:pPr marL="285750" indent="-285750">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Thus, this survey assess the importance in level of awareness and knowledge among farmers about pesticide use.</a:t>
            </a:r>
          </a:p>
        </p:txBody>
      </p:sp>
      <p:sp>
        <p:nvSpPr>
          <p:cNvPr id="5" name="Slide Number Placeholder 4">
            <a:extLst>
              <a:ext uri="{FF2B5EF4-FFF2-40B4-BE49-F238E27FC236}">
                <a16:creationId xmlns:a16="http://schemas.microsoft.com/office/drawing/2014/main" id="{BC08A8B8-4A5D-4BAF-9309-3D52AC4F89B5}"/>
              </a:ext>
            </a:extLst>
          </p:cNvPr>
          <p:cNvSpPr>
            <a:spLocks noGrp="1"/>
          </p:cNvSpPr>
          <p:nvPr>
            <p:ph type="sldNum" sz="quarter" idx="12"/>
          </p:nvPr>
        </p:nvSpPr>
        <p:spPr/>
        <p:txBody>
          <a:bodyPr/>
          <a:lstStyle/>
          <a:p>
            <a:fld id="{5C3758DD-7464-4C44-B2F3-87DB7CD533DE}" type="slidenum">
              <a:rPr lang="en-IN" smtClean="0"/>
              <a:pPr/>
              <a:t>3</a:t>
            </a:fld>
            <a:endParaRPr lang="en-IN"/>
          </a:p>
        </p:txBody>
      </p:sp>
    </p:spTree>
    <p:extLst>
      <p:ext uri="{BB962C8B-B14F-4D97-AF65-F5344CB8AC3E}">
        <p14:creationId xmlns:p14="http://schemas.microsoft.com/office/powerpoint/2010/main" val="13937555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E74E51-2E3E-40CD-894C-0D3AF6AE89F3}"/>
              </a:ext>
            </a:extLst>
          </p:cNvPr>
          <p:cNvSpPr txBox="1"/>
          <p:nvPr/>
        </p:nvSpPr>
        <p:spPr>
          <a:xfrm>
            <a:off x="1623393" y="11127"/>
            <a:ext cx="9290864"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11: Response to Question Number 11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11: (Do you read the instructions written on the container or pamphlets?)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377ACDCE-CA51-433B-8CA6-F4F69E5532D6}"/>
              </a:ext>
            </a:extLst>
          </p:cNvPr>
          <p:cNvGraphicFramePr>
            <a:graphicFrameLocks noGrp="1"/>
          </p:cNvGraphicFramePr>
          <p:nvPr>
            <p:extLst>
              <p:ext uri="{D42A27DB-BD31-4B8C-83A1-F6EECF244321}">
                <p14:modId xmlns:p14="http://schemas.microsoft.com/office/powerpoint/2010/main" val="38393471"/>
              </p:ext>
            </p:extLst>
          </p:nvPr>
        </p:nvGraphicFramePr>
        <p:xfrm>
          <a:off x="232422" y="1557670"/>
          <a:ext cx="6036403" cy="2923825"/>
        </p:xfrm>
        <a:graphic>
          <a:graphicData uri="http://schemas.openxmlformats.org/drawingml/2006/table">
            <a:tbl>
              <a:tblPr firstRow="1" firstCol="1" bandRow="1">
                <a:tableStyleId>{5940675A-B579-460E-94D1-54222C63F5DA}</a:tableStyleId>
              </a:tblPr>
              <a:tblGrid>
                <a:gridCol w="695860">
                  <a:extLst>
                    <a:ext uri="{9D8B030D-6E8A-4147-A177-3AD203B41FA5}">
                      <a16:colId xmlns:a16="http://schemas.microsoft.com/office/drawing/2014/main" val="1111628688"/>
                    </a:ext>
                  </a:extLst>
                </a:gridCol>
                <a:gridCol w="2023470">
                  <a:extLst>
                    <a:ext uri="{9D8B030D-6E8A-4147-A177-3AD203B41FA5}">
                      <a16:colId xmlns:a16="http://schemas.microsoft.com/office/drawing/2014/main" val="3119461940"/>
                    </a:ext>
                  </a:extLst>
                </a:gridCol>
                <a:gridCol w="1602297">
                  <a:extLst>
                    <a:ext uri="{9D8B030D-6E8A-4147-A177-3AD203B41FA5}">
                      <a16:colId xmlns:a16="http://schemas.microsoft.com/office/drawing/2014/main" val="1359428931"/>
                    </a:ext>
                  </a:extLst>
                </a:gridCol>
                <a:gridCol w="1714776">
                  <a:extLst>
                    <a:ext uri="{9D8B030D-6E8A-4147-A177-3AD203B41FA5}">
                      <a16:colId xmlns:a16="http://schemas.microsoft.com/office/drawing/2014/main" val="3201693623"/>
                    </a:ext>
                  </a:extLst>
                </a:gridCol>
              </a:tblGrid>
              <a:tr h="1421676">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Do you read the instructions written on the container or pamphlets</a:t>
                      </a: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64698"/>
                  </a:ext>
                </a:extLst>
              </a:tr>
              <a:tr h="70608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Yes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98</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23.7%</a:t>
                      </a:r>
                    </a:p>
                  </a:txBody>
                  <a:tcPr marL="68580" marR="68580" marT="0" marB="0" anchor="ctr"/>
                </a:tc>
                <a:extLst>
                  <a:ext uri="{0D108BD9-81ED-4DB2-BD59-A6C34878D82A}">
                    <a16:rowId xmlns:a16="http://schemas.microsoft.com/office/drawing/2014/main" val="3029573734"/>
                  </a:ext>
                </a:extLst>
              </a:tr>
              <a:tr h="66567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314</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76.3%</a:t>
                      </a:r>
                    </a:p>
                  </a:txBody>
                  <a:tcPr marL="68580" marR="68580" marT="0" marB="0" anchor="ctr"/>
                </a:tc>
                <a:extLst>
                  <a:ext uri="{0D108BD9-81ED-4DB2-BD59-A6C34878D82A}">
                    <a16:rowId xmlns:a16="http://schemas.microsoft.com/office/drawing/2014/main" val="2459881703"/>
                  </a:ext>
                </a:extLst>
              </a:tr>
            </a:tbl>
          </a:graphicData>
        </a:graphic>
      </p:graphicFrame>
      <p:graphicFrame>
        <p:nvGraphicFramePr>
          <p:cNvPr id="6" name="Chart 5">
            <a:extLst>
              <a:ext uri="{FF2B5EF4-FFF2-40B4-BE49-F238E27FC236}">
                <a16:creationId xmlns:a16="http://schemas.microsoft.com/office/drawing/2014/main" id="{37D06810-7D28-4E2F-B00A-CC7B8B9D4B83}"/>
              </a:ext>
            </a:extLst>
          </p:cNvPr>
          <p:cNvGraphicFramePr/>
          <p:nvPr>
            <p:extLst>
              <p:ext uri="{D42A27DB-BD31-4B8C-83A1-F6EECF244321}">
                <p14:modId xmlns:p14="http://schemas.microsoft.com/office/powerpoint/2010/main" val="3299118684"/>
              </p:ext>
            </p:extLst>
          </p:nvPr>
        </p:nvGraphicFramePr>
        <p:xfrm>
          <a:off x="6268825" y="1084082"/>
          <a:ext cx="5495826" cy="383671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4DAF438A-0B93-4103-B9B7-DE06DB9105A4}"/>
              </a:ext>
            </a:extLst>
          </p:cNvPr>
          <p:cNvSpPr txBox="1"/>
          <p:nvPr/>
        </p:nvSpPr>
        <p:spPr>
          <a:xfrm>
            <a:off x="5627801" y="4457395"/>
            <a:ext cx="6391373"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11: Reading the instructions written on the container</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9E1D48F8-32B0-4716-9968-6761D3FF9536}"/>
              </a:ext>
            </a:extLst>
          </p:cNvPr>
          <p:cNvSpPr txBox="1"/>
          <p:nvPr/>
        </p:nvSpPr>
        <p:spPr>
          <a:xfrm>
            <a:off x="332295" y="5247356"/>
            <a:ext cx="11432355" cy="1200329"/>
          </a:xfrm>
          <a:prstGeom prst="rect">
            <a:avLst/>
          </a:prstGeom>
          <a:noFill/>
        </p:spPr>
        <p:txBody>
          <a:bodyPr wrap="square">
            <a:spAutoFit/>
          </a:bodyPr>
          <a:lstStyle/>
          <a:p>
            <a:pPr marL="285750" indent="-285750" algn="just">
              <a:buFont typeface="Arial" panose="020B0604020202020204" pitchFamily="34" charset="0"/>
              <a:buChar char="•"/>
            </a:pPr>
            <a:r>
              <a:rPr lang="en-IN" dirty="0">
                <a:latin typeface="Times New Roman" pitchFamily="18" charset="0"/>
                <a:cs typeface="Times New Roman" pitchFamily="18" charset="0"/>
              </a:rPr>
              <a:t>Our study reports that only 98(23.7%) of the farmers will read the instructions given on the container or pamphlets but 314(76.3%) participants denied to read the same (Figure 11).</a:t>
            </a:r>
          </a:p>
          <a:p>
            <a:pPr marL="285750" indent="-285750" algn="just">
              <a:buFont typeface="Arial" panose="020B0604020202020204" pitchFamily="34" charset="0"/>
              <a:buChar char="•"/>
            </a:pPr>
            <a:r>
              <a:rPr lang="en-IN" dirty="0">
                <a:latin typeface="Times New Roman" pitchFamily="18" charset="0"/>
                <a:cs typeface="Times New Roman" pitchFamily="18" charset="0"/>
              </a:rPr>
              <a:t> A study conducted by </a:t>
            </a:r>
            <a:r>
              <a:rPr lang="en-IN" i="1" dirty="0" err="1">
                <a:latin typeface="Times New Roman" pitchFamily="18" charset="0"/>
                <a:cs typeface="Times New Roman" pitchFamily="18" charset="0"/>
              </a:rPr>
              <a:t>Dilek</a:t>
            </a:r>
            <a:r>
              <a:rPr lang="en-IN" i="1" dirty="0">
                <a:latin typeface="Times New Roman" pitchFamily="18" charset="0"/>
                <a:cs typeface="Times New Roman" pitchFamily="18" charset="0"/>
              </a:rPr>
              <a:t> O et al.,</a:t>
            </a:r>
            <a:r>
              <a:rPr lang="en-IN" baseline="30000" dirty="0">
                <a:latin typeface="Times New Roman" pitchFamily="18" charset="0"/>
                <a:cs typeface="Times New Roman" pitchFamily="18" charset="0"/>
              </a:rPr>
              <a:t>[24]</a:t>
            </a:r>
            <a:r>
              <a:rPr lang="en-IN" i="1" dirty="0">
                <a:latin typeface="Times New Roman" pitchFamily="18" charset="0"/>
                <a:cs typeface="Times New Roman" pitchFamily="18" charset="0"/>
              </a:rPr>
              <a:t> </a:t>
            </a:r>
            <a:r>
              <a:rPr lang="en-IN" dirty="0">
                <a:latin typeface="Times New Roman" pitchFamily="18" charset="0"/>
                <a:cs typeface="Times New Roman" pitchFamily="18" charset="0"/>
              </a:rPr>
              <a:t>(2018) </a:t>
            </a:r>
            <a:r>
              <a:rPr lang="en-US" dirty="0">
                <a:latin typeface="Times New Roman" pitchFamily="18" charset="0"/>
                <a:cs typeface="Times New Roman" pitchFamily="18" charset="0"/>
              </a:rPr>
              <a:t>11.4% of them did not read warnings and precautions on the labels of pesticides which confirms to our study.</a:t>
            </a:r>
            <a:endParaRPr lang="en-IN" dirty="0">
              <a:latin typeface="Times New Roman" pitchFamily="18" charset="0"/>
              <a:cs typeface="Times New Roman" pitchFamily="18" charset="0"/>
            </a:endParaRPr>
          </a:p>
        </p:txBody>
      </p:sp>
      <p:sp>
        <p:nvSpPr>
          <p:cNvPr id="5" name="Slide Number Placeholder 4">
            <a:extLst>
              <a:ext uri="{FF2B5EF4-FFF2-40B4-BE49-F238E27FC236}">
                <a16:creationId xmlns:a16="http://schemas.microsoft.com/office/drawing/2014/main" id="{88329F41-3B0E-461A-901A-E8B9C080FB46}"/>
              </a:ext>
            </a:extLst>
          </p:cNvPr>
          <p:cNvSpPr>
            <a:spLocks noGrp="1"/>
          </p:cNvSpPr>
          <p:nvPr>
            <p:ph type="sldNum" sz="quarter" idx="12"/>
          </p:nvPr>
        </p:nvSpPr>
        <p:spPr/>
        <p:txBody>
          <a:bodyPr/>
          <a:lstStyle/>
          <a:p>
            <a:fld id="{5C3758DD-7464-4C44-B2F3-87DB7CD533DE}" type="slidenum">
              <a:rPr lang="en-IN" smtClean="0"/>
              <a:pPr/>
              <a:t>30</a:t>
            </a:fld>
            <a:endParaRPr lang="en-IN"/>
          </a:p>
        </p:txBody>
      </p:sp>
    </p:spTree>
    <p:extLst>
      <p:ext uri="{BB962C8B-B14F-4D97-AF65-F5344CB8AC3E}">
        <p14:creationId xmlns:p14="http://schemas.microsoft.com/office/powerpoint/2010/main" val="32846369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6AAC1B-EA6A-4DFE-8577-19924047F792}"/>
              </a:ext>
            </a:extLst>
          </p:cNvPr>
          <p:cNvSpPr txBox="1"/>
          <p:nvPr/>
        </p:nvSpPr>
        <p:spPr>
          <a:xfrm>
            <a:off x="933255" y="0"/>
            <a:ext cx="10991652" cy="873572"/>
          </a:xfrm>
          <a:prstGeom prst="rect">
            <a:avLst/>
          </a:prstGeom>
          <a:noFill/>
        </p:spPr>
        <p:txBody>
          <a:bodyPr wrap="square">
            <a:spAutoFit/>
          </a:bodyPr>
          <a:lstStyle/>
          <a:p>
            <a:pPr indent="-491490" algn="ctr">
              <a:lnSpc>
                <a:spcPct val="150000"/>
              </a:lnSpc>
            </a:pPr>
            <a:r>
              <a:rPr lang="en-IN" b="1" dirty="0">
                <a:latin typeface="Times New Roman" panose="02020603050405020304" pitchFamily="18" charset="0"/>
                <a:cs typeface="Times New Roman" panose="02020603050405020304" pitchFamily="18" charset="0"/>
              </a:rPr>
              <a:t>Table 12 :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Response to Question Number 12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12: (If no, what was the </a:t>
            </a:r>
            <a:r>
              <a:rPr lang="en-IN" b="1" dirty="0">
                <a:latin typeface="Times New Roman" panose="02020603050405020304" pitchFamily="18" charset="0"/>
                <a:cs typeface="Times New Roman" panose="02020603050405020304" pitchFamily="18" charset="0"/>
              </a:rPr>
              <a:t>barriers for not reading the instructions written on the container?)</a:t>
            </a:r>
          </a:p>
        </p:txBody>
      </p:sp>
      <p:graphicFrame>
        <p:nvGraphicFramePr>
          <p:cNvPr id="3" name="Table 2">
            <a:extLst>
              <a:ext uri="{FF2B5EF4-FFF2-40B4-BE49-F238E27FC236}">
                <a16:creationId xmlns:a16="http://schemas.microsoft.com/office/drawing/2014/main" id="{F7809CC7-6A99-46BA-9A9F-0831081370B8}"/>
              </a:ext>
            </a:extLst>
          </p:cNvPr>
          <p:cNvGraphicFramePr>
            <a:graphicFrameLocks noGrp="1"/>
          </p:cNvGraphicFramePr>
          <p:nvPr>
            <p:extLst>
              <p:ext uri="{D42A27DB-BD31-4B8C-83A1-F6EECF244321}">
                <p14:modId xmlns:p14="http://schemas.microsoft.com/office/powerpoint/2010/main" val="3632612172"/>
              </p:ext>
            </p:extLst>
          </p:nvPr>
        </p:nvGraphicFramePr>
        <p:xfrm>
          <a:off x="267094" y="1038395"/>
          <a:ext cx="5464404" cy="4344310"/>
        </p:xfrm>
        <a:graphic>
          <a:graphicData uri="http://schemas.openxmlformats.org/drawingml/2006/table">
            <a:tbl>
              <a:tblPr firstRow="1" firstCol="1" bandRow="1">
                <a:tableStyleId>{5940675A-B579-460E-94D1-54222C63F5DA}</a:tableStyleId>
              </a:tblPr>
              <a:tblGrid>
                <a:gridCol w="629921">
                  <a:extLst>
                    <a:ext uri="{9D8B030D-6E8A-4147-A177-3AD203B41FA5}">
                      <a16:colId xmlns:a16="http://schemas.microsoft.com/office/drawing/2014/main" val="1111628688"/>
                    </a:ext>
                  </a:extLst>
                </a:gridCol>
                <a:gridCol w="2025294">
                  <a:extLst>
                    <a:ext uri="{9D8B030D-6E8A-4147-A177-3AD203B41FA5}">
                      <a16:colId xmlns:a16="http://schemas.microsoft.com/office/drawing/2014/main" val="3119461940"/>
                    </a:ext>
                  </a:extLst>
                </a:gridCol>
                <a:gridCol w="1376314">
                  <a:extLst>
                    <a:ext uri="{9D8B030D-6E8A-4147-A177-3AD203B41FA5}">
                      <a16:colId xmlns:a16="http://schemas.microsoft.com/office/drawing/2014/main" val="1359428931"/>
                    </a:ext>
                  </a:extLst>
                </a:gridCol>
                <a:gridCol w="1432875">
                  <a:extLst>
                    <a:ext uri="{9D8B030D-6E8A-4147-A177-3AD203B41FA5}">
                      <a16:colId xmlns:a16="http://schemas.microsoft.com/office/drawing/2014/main" val="3201693623"/>
                    </a:ext>
                  </a:extLst>
                </a:gridCol>
              </a:tblGrid>
              <a:tr h="1422001">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Barriers for not reading the instructions written on the container</a:t>
                      </a: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(N=314)</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64698"/>
                  </a:ext>
                </a:extLst>
              </a:tr>
              <a:tr h="46382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Small letters</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124</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39.4%</a:t>
                      </a:r>
                    </a:p>
                  </a:txBody>
                  <a:tcPr marL="68580" marR="68580" marT="0" marB="0" anchor="ctr"/>
                </a:tc>
                <a:extLst>
                  <a:ext uri="{0D108BD9-81ED-4DB2-BD59-A6C34878D82A}">
                    <a16:rowId xmlns:a16="http://schemas.microsoft.com/office/drawing/2014/main" val="3029573734"/>
                  </a:ext>
                </a:extLst>
              </a:tr>
              <a:tr h="546754">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Don’t know to read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28</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8.9%</a:t>
                      </a:r>
                    </a:p>
                  </a:txBody>
                  <a:tcPr marL="68580" marR="68580" marT="0" marB="0" anchor="ctr"/>
                </a:tc>
                <a:extLst>
                  <a:ext uri="{0D108BD9-81ED-4DB2-BD59-A6C34878D82A}">
                    <a16:rowId xmlns:a16="http://schemas.microsoft.com/office/drawing/2014/main" val="2459881703"/>
                  </a:ext>
                </a:extLst>
              </a:tr>
              <a:tr h="643271">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Unknown language</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27</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8.5%</a:t>
                      </a:r>
                    </a:p>
                  </a:txBody>
                  <a:tcPr marL="68580" marR="68580" marT="0" marB="0" anchor="ctr"/>
                </a:tc>
                <a:extLst>
                  <a:ext uri="{0D108BD9-81ED-4DB2-BD59-A6C34878D82A}">
                    <a16:rowId xmlns:a16="http://schemas.microsoft.com/office/drawing/2014/main" val="2269255728"/>
                  </a:ext>
                </a:extLst>
              </a:tr>
              <a:tr h="495124">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 time to read</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57</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18.1%</a:t>
                      </a:r>
                    </a:p>
                  </a:txBody>
                  <a:tcPr marL="68580" marR="68580" marT="0" marB="0" anchor="ctr"/>
                </a:tc>
                <a:extLst>
                  <a:ext uri="{0D108BD9-81ED-4DB2-BD59-A6C34878D82A}">
                    <a16:rowId xmlns:a16="http://schemas.microsoft.com/office/drawing/2014/main" val="1834167281"/>
                  </a:ext>
                </a:extLst>
              </a:tr>
              <a:tr h="643271">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5</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Not interested to read</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78</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24.8%</a:t>
                      </a:r>
                    </a:p>
                  </a:txBody>
                  <a:tcPr marL="68580" marR="68580" marT="0" marB="0" anchor="ctr"/>
                </a:tc>
                <a:extLst>
                  <a:ext uri="{0D108BD9-81ED-4DB2-BD59-A6C34878D82A}">
                    <a16:rowId xmlns:a16="http://schemas.microsoft.com/office/drawing/2014/main" val="3510013142"/>
                  </a:ext>
                </a:extLst>
              </a:tr>
            </a:tbl>
          </a:graphicData>
        </a:graphic>
      </p:graphicFrame>
      <p:graphicFrame>
        <p:nvGraphicFramePr>
          <p:cNvPr id="4" name="Chart 3">
            <a:extLst>
              <a:ext uri="{FF2B5EF4-FFF2-40B4-BE49-F238E27FC236}">
                <a16:creationId xmlns:a16="http://schemas.microsoft.com/office/drawing/2014/main" id="{C7B64917-AEA1-4521-9A30-C2B9263AAB90}"/>
              </a:ext>
            </a:extLst>
          </p:cNvPr>
          <p:cNvGraphicFramePr/>
          <p:nvPr>
            <p:extLst>
              <p:ext uri="{D42A27DB-BD31-4B8C-83A1-F6EECF244321}">
                <p14:modId xmlns:p14="http://schemas.microsoft.com/office/powerpoint/2010/main" val="1140713920"/>
              </p:ext>
            </p:extLst>
          </p:nvPr>
        </p:nvGraphicFramePr>
        <p:xfrm>
          <a:off x="5910605" y="1038395"/>
          <a:ext cx="6281395" cy="4363164"/>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9E97CE8E-C47D-4A94-9E55-EA4F950F36BF}"/>
              </a:ext>
            </a:extLst>
          </p:cNvPr>
          <p:cNvSpPr txBox="1"/>
          <p:nvPr/>
        </p:nvSpPr>
        <p:spPr>
          <a:xfrm>
            <a:off x="148472" y="5729464"/>
            <a:ext cx="11895055" cy="923330"/>
          </a:xfrm>
          <a:prstGeom prst="rect">
            <a:avLst/>
          </a:prstGeom>
          <a:noFill/>
        </p:spPr>
        <p:txBody>
          <a:bodyPr wrap="square">
            <a:spAutoFit/>
          </a:bodyPr>
          <a:lstStyle/>
          <a:p>
            <a:pPr marL="285750" indent="-285750" algn="just">
              <a:buFont typeface="Arial" panose="020B0604020202020204" pitchFamily="34" charset="0"/>
              <a:buChar char="•"/>
            </a:pPr>
            <a:r>
              <a:rPr lang="en-IN" dirty="0">
                <a:latin typeface="Times New Roman" pitchFamily="18" charset="0"/>
                <a:cs typeface="Times New Roman" pitchFamily="18" charset="0"/>
              </a:rPr>
              <a:t>From 314 farmers who do not read the instructions,124(39.4%) had chosen the reason of small letter, 78(24.8%) was not interested to read the instructions, 57(18.1%) has no time to read, 27(8.5%) selected unknown language and 28(8.9%) don’t know to read (Figure 12).</a:t>
            </a:r>
            <a:endParaRPr lang="en-US" dirty="0">
              <a:latin typeface="Times New Roman" pitchFamily="18" charset="0"/>
              <a:cs typeface="Times New Roman" pitchFamily="18" charset="0"/>
            </a:endParaRPr>
          </a:p>
        </p:txBody>
      </p:sp>
      <p:sp>
        <p:nvSpPr>
          <p:cNvPr id="8" name="TextBox 7">
            <a:extLst>
              <a:ext uri="{FF2B5EF4-FFF2-40B4-BE49-F238E27FC236}">
                <a16:creationId xmlns:a16="http://schemas.microsoft.com/office/drawing/2014/main" id="{6480B82A-07A9-4167-B797-B71DA3F85349}"/>
              </a:ext>
            </a:extLst>
          </p:cNvPr>
          <p:cNvSpPr txBox="1"/>
          <p:nvPr/>
        </p:nvSpPr>
        <p:spPr>
          <a:xfrm>
            <a:off x="6095999" y="5324386"/>
            <a:ext cx="6094428"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12: Barriers for not reading the instructions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26C4781A-B14D-4B12-A66B-39750574586C}"/>
              </a:ext>
            </a:extLst>
          </p:cNvPr>
          <p:cNvSpPr>
            <a:spLocks noGrp="1"/>
          </p:cNvSpPr>
          <p:nvPr>
            <p:ph type="sldNum" sz="quarter" idx="12"/>
          </p:nvPr>
        </p:nvSpPr>
        <p:spPr/>
        <p:txBody>
          <a:bodyPr/>
          <a:lstStyle/>
          <a:p>
            <a:fld id="{5C3758DD-7464-4C44-B2F3-87DB7CD533DE}" type="slidenum">
              <a:rPr lang="en-IN" smtClean="0"/>
              <a:pPr/>
              <a:t>31</a:t>
            </a:fld>
            <a:endParaRPr lang="en-IN"/>
          </a:p>
        </p:txBody>
      </p:sp>
    </p:spTree>
    <p:extLst>
      <p:ext uri="{BB962C8B-B14F-4D97-AF65-F5344CB8AC3E}">
        <p14:creationId xmlns:p14="http://schemas.microsoft.com/office/powerpoint/2010/main" val="22588731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878783-31C5-4158-90E0-DD8F5579E192}"/>
              </a:ext>
            </a:extLst>
          </p:cNvPr>
          <p:cNvSpPr txBox="1"/>
          <p:nvPr/>
        </p:nvSpPr>
        <p:spPr>
          <a:xfrm>
            <a:off x="179159" y="-59427"/>
            <a:ext cx="11833681" cy="1231106"/>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13: Response to Question Number 13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13: (Do you have </a:t>
            </a:r>
            <a:r>
              <a:rPr lang="en-IN" b="1" dirty="0">
                <a:latin typeface="Times New Roman" panose="02020603050405020304" pitchFamily="18" charset="0"/>
                <a:ea typeface="Calibri" panose="020F0502020204030204" pitchFamily="34" charset="0"/>
                <a:cs typeface="Times New Roman" panose="02020603050405020304" pitchFamily="18" charset="0"/>
              </a:rPr>
              <a:t>the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habit of eating, drinking or smoking while </a:t>
            </a:r>
            <a:r>
              <a:rPr lang="en-IN" b="1" dirty="0">
                <a:latin typeface="Times New Roman" panose="02020603050405020304" pitchFamily="18" charset="0"/>
                <a:ea typeface="Calibri" panose="020F0502020204030204" pitchFamily="34" charset="0"/>
                <a:cs typeface="Times New Roman" panose="02020603050405020304" pitchFamily="18" charset="0"/>
              </a:rPr>
              <a:t>applying</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 pesticide?)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b="1" dirty="0">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D64D8CD8-3FE4-427F-83D1-323D2575273F}"/>
              </a:ext>
            </a:extLst>
          </p:cNvPr>
          <p:cNvGraphicFramePr>
            <a:graphicFrameLocks noGrp="1"/>
          </p:cNvGraphicFramePr>
          <p:nvPr>
            <p:extLst>
              <p:ext uri="{D42A27DB-BD31-4B8C-83A1-F6EECF244321}">
                <p14:modId xmlns:p14="http://schemas.microsoft.com/office/powerpoint/2010/main" val="884573477"/>
              </p:ext>
            </p:extLst>
          </p:nvPr>
        </p:nvGraphicFramePr>
        <p:xfrm>
          <a:off x="315309" y="1171678"/>
          <a:ext cx="6330587" cy="3240065"/>
        </p:xfrm>
        <a:graphic>
          <a:graphicData uri="http://schemas.openxmlformats.org/drawingml/2006/table">
            <a:tbl>
              <a:tblPr firstRow="1" firstCol="1" bandRow="1">
                <a:tableStyleId>{5940675A-B579-460E-94D1-54222C63F5DA}</a:tableStyleId>
              </a:tblPr>
              <a:tblGrid>
                <a:gridCol w="794042">
                  <a:extLst>
                    <a:ext uri="{9D8B030D-6E8A-4147-A177-3AD203B41FA5}">
                      <a16:colId xmlns:a16="http://schemas.microsoft.com/office/drawing/2014/main" val="1111628688"/>
                    </a:ext>
                  </a:extLst>
                </a:gridCol>
                <a:gridCol w="2223892">
                  <a:extLst>
                    <a:ext uri="{9D8B030D-6E8A-4147-A177-3AD203B41FA5}">
                      <a16:colId xmlns:a16="http://schemas.microsoft.com/office/drawing/2014/main" val="3119461940"/>
                    </a:ext>
                  </a:extLst>
                </a:gridCol>
                <a:gridCol w="1751402">
                  <a:extLst>
                    <a:ext uri="{9D8B030D-6E8A-4147-A177-3AD203B41FA5}">
                      <a16:colId xmlns:a16="http://schemas.microsoft.com/office/drawing/2014/main" val="1359428931"/>
                    </a:ext>
                  </a:extLst>
                </a:gridCol>
                <a:gridCol w="1561251">
                  <a:extLst>
                    <a:ext uri="{9D8B030D-6E8A-4147-A177-3AD203B41FA5}">
                      <a16:colId xmlns:a16="http://schemas.microsoft.com/office/drawing/2014/main" val="3201693623"/>
                    </a:ext>
                  </a:extLst>
                </a:gridCol>
              </a:tblGrid>
              <a:tr h="1596423">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latin typeface="Times New Roman" panose="02020603050405020304" pitchFamily="18" charset="0"/>
                          <a:cs typeface="Times New Roman" panose="02020603050405020304" pitchFamily="18" charset="0"/>
                        </a:rPr>
                        <a:t>Habit of eating, drinking or smoking while applying pesticide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64698"/>
                  </a:ext>
                </a:extLst>
              </a:tr>
              <a:tr h="846028">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Yes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75</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18.2%</a:t>
                      </a:r>
                    </a:p>
                  </a:txBody>
                  <a:tcPr marL="68580" marR="68580" marT="0" marB="0" anchor="ctr"/>
                </a:tc>
                <a:extLst>
                  <a:ext uri="{0D108BD9-81ED-4DB2-BD59-A6C34878D82A}">
                    <a16:rowId xmlns:a16="http://schemas.microsoft.com/office/drawing/2014/main" val="3029573734"/>
                  </a:ext>
                </a:extLst>
              </a:tr>
              <a:tr h="797614">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337</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81.8%</a:t>
                      </a:r>
                    </a:p>
                  </a:txBody>
                  <a:tcPr marL="68580" marR="68580" marT="0" marB="0" anchor="ctr"/>
                </a:tc>
                <a:extLst>
                  <a:ext uri="{0D108BD9-81ED-4DB2-BD59-A6C34878D82A}">
                    <a16:rowId xmlns:a16="http://schemas.microsoft.com/office/drawing/2014/main" val="2459881703"/>
                  </a:ext>
                </a:extLst>
              </a:tr>
            </a:tbl>
          </a:graphicData>
        </a:graphic>
      </p:graphicFrame>
      <p:graphicFrame>
        <p:nvGraphicFramePr>
          <p:cNvPr id="5" name="Chart 4">
            <a:extLst>
              <a:ext uri="{FF2B5EF4-FFF2-40B4-BE49-F238E27FC236}">
                <a16:creationId xmlns:a16="http://schemas.microsoft.com/office/drawing/2014/main" id="{0DC8B7A9-4150-4F8D-BF56-E4FFC33FCC9A}"/>
              </a:ext>
            </a:extLst>
          </p:cNvPr>
          <p:cNvGraphicFramePr/>
          <p:nvPr>
            <p:extLst>
              <p:ext uri="{D42A27DB-BD31-4B8C-83A1-F6EECF244321}">
                <p14:modId xmlns:p14="http://schemas.microsoft.com/office/powerpoint/2010/main" val="1748077228"/>
              </p:ext>
            </p:extLst>
          </p:nvPr>
        </p:nvGraphicFramePr>
        <p:xfrm>
          <a:off x="6900422" y="904974"/>
          <a:ext cx="4707068" cy="3830894"/>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EB662E48-4D86-4F36-A84A-9C994AAF98DF}"/>
              </a:ext>
            </a:extLst>
          </p:cNvPr>
          <p:cNvSpPr txBox="1"/>
          <p:nvPr/>
        </p:nvSpPr>
        <p:spPr>
          <a:xfrm>
            <a:off x="5778118" y="4411743"/>
            <a:ext cx="6460451"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13: Habit of eating, drinking or smoking while </a:t>
            </a:r>
            <a:r>
              <a:rPr lang="en-IN" b="1" dirty="0">
                <a:latin typeface="Times New Roman" panose="02020603050405020304" pitchFamily="18" charset="0"/>
                <a:ea typeface="Calibri" panose="020F0502020204030204" pitchFamily="34" charset="0"/>
                <a:cs typeface="Times New Roman" panose="02020603050405020304" pitchFamily="18" charset="0"/>
              </a:rPr>
              <a:t>applying</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 pesticide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ABB65A26-3867-4F49-A758-6718DF1E73AB}"/>
              </a:ext>
            </a:extLst>
          </p:cNvPr>
          <p:cNvSpPr txBox="1"/>
          <p:nvPr/>
        </p:nvSpPr>
        <p:spPr>
          <a:xfrm>
            <a:off x="89578" y="5214362"/>
            <a:ext cx="12012841" cy="1477328"/>
          </a:xfrm>
          <a:prstGeom prst="rect">
            <a:avLst/>
          </a:prstGeom>
          <a:noFill/>
        </p:spPr>
        <p:txBody>
          <a:bodyPr wrap="square">
            <a:spAutoFit/>
          </a:bodyPr>
          <a:lstStyle/>
          <a:p>
            <a:pPr marL="285750" lvl="0" indent="-285750" algn="just" fontAlgn="base">
              <a:spcBef>
                <a:spcPct val="0"/>
              </a:spcBef>
              <a:spcAft>
                <a:spcPct val="0"/>
              </a:spcAft>
              <a:buFont typeface="Arial" panose="020B0604020202020204" pitchFamily="34" charset="0"/>
              <a:buChar char="•"/>
            </a:pPr>
            <a:r>
              <a:rPr lang="en-US" dirty="0">
                <a:latin typeface="Times New Roman" pitchFamily="18" charset="0"/>
                <a:ea typeface="Calibri" pitchFamily="34" charset="0"/>
                <a:cs typeface="Times New Roman" pitchFamily="18" charset="0"/>
              </a:rPr>
              <a:t>The type of conduct with the personal health and hygiene while handling the pesticide was found that a majority of 337(81.8%) of participants generally did not eat, drink, or smoke while applying pesticides though 75(18.2%) have a habit of eating, drinking or smoking (Figure 13). </a:t>
            </a:r>
          </a:p>
          <a:p>
            <a:pPr marL="285750" lvl="0" indent="-285750" algn="just" fontAlgn="base">
              <a:spcBef>
                <a:spcPct val="0"/>
              </a:spcBef>
              <a:spcAft>
                <a:spcPct val="0"/>
              </a:spcAft>
              <a:buFont typeface="Arial" panose="020B0604020202020204" pitchFamily="34" charset="0"/>
              <a:buChar char="•"/>
            </a:pPr>
            <a:r>
              <a:rPr lang="en-US" dirty="0">
                <a:latin typeface="Times New Roman" pitchFamily="18" charset="0"/>
                <a:ea typeface="Calibri" pitchFamily="34" charset="0"/>
                <a:cs typeface="Times New Roman" pitchFamily="18" charset="0"/>
              </a:rPr>
              <a:t>Similarly, in a study conducted by </a:t>
            </a:r>
            <a:r>
              <a:rPr lang="en-US" i="1" dirty="0" err="1">
                <a:latin typeface="Times New Roman" pitchFamily="18" charset="0"/>
                <a:ea typeface="Calibri" pitchFamily="34" charset="0"/>
                <a:cs typeface="Times New Roman" pitchFamily="18" charset="0"/>
              </a:rPr>
              <a:t>Yuanying</a:t>
            </a:r>
            <a:r>
              <a:rPr lang="en-US" i="1" dirty="0">
                <a:latin typeface="Times New Roman" pitchFamily="18" charset="0"/>
                <a:ea typeface="Calibri" pitchFamily="34" charset="0"/>
                <a:cs typeface="Times New Roman" pitchFamily="18" charset="0"/>
              </a:rPr>
              <a:t> D et al.,</a:t>
            </a:r>
            <a:r>
              <a:rPr lang="en-US" baseline="30000" dirty="0">
                <a:latin typeface="Times New Roman" pitchFamily="18" charset="0"/>
                <a:ea typeface="Calibri" pitchFamily="34" charset="0"/>
                <a:cs typeface="Times New Roman" pitchFamily="18" charset="0"/>
              </a:rPr>
              <a:t>[26]</a:t>
            </a:r>
            <a:r>
              <a:rPr lang="en-US" dirty="0">
                <a:latin typeface="Times New Roman" pitchFamily="18" charset="0"/>
                <a:ea typeface="Calibri" pitchFamily="34" charset="0"/>
                <a:cs typeface="Times New Roman" pitchFamily="18" charset="0"/>
              </a:rPr>
              <a:t> (2019) 78.6% of people does not eat, drink or smoke during the pesticide application.</a:t>
            </a:r>
            <a:endParaRPr lang="en-US" sz="2800" dirty="0">
              <a:latin typeface="Arial" pitchFamily="34" charset="0"/>
              <a:cs typeface="Arial" pitchFamily="34" charset="0"/>
            </a:endParaRPr>
          </a:p>
        </p:txBody>
      </p:sp>
      <p:sp>
        <p:nvSpPr>
          <p:cNvPr id="6" name="Slide Number Placeholder 5">
            <a:extLst>
              <a:ext uri="{FF2B5EF4-FFF2-40B4-BE49-F238E27FC236}">
                <a16:creationId xmlns:a16="http://schemas.microsoft.com/office/drawing/2014/main" id="{32A5C3D6-0D39-4138-B094-8ECF3ECE3BB6}"/>
              </a:ext>
            </a:extLst>
          </p:cNvPr>
          <p:cNvSpPr>
            <a:spLocks noGrp="1"/>
          </p:cNvSpPr>
          <p:nvPr>
            <p:ph type="sldNum" sz="quarter" idx="12"/>
          </p:nvPr>
        </p:nvSpPr>
        <p:spPr/>
        <p:txBody>
          <a:bodyPr/>
          <a:lstStyle/>
          <a:p>
            <a:fld id="{5C3758DD-7464-4C44-B2F3-87DB7CD533DE}" type="slidenum">
              <a:rPr lang="en-IN" smtClean="0"/>
              <a:pPr/>
              <a:t>32</a:t>
            </a:fld>
            <a:endParaRPr lang="en-IN"/>
          </a:p>
        </p:txBody>
      </p:sp>
    </p:spTree>
    <p:extLst>
      <p:ext uri="{BB962C8B-B14F-4D97-AF65-F5344CB8AC3E}">
        <p14:creationId xmlns:p14="http://schemas.microsoft.com/office/powerpoint/2010/main" val="1150801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344F72D-D55E-4E39-92D3-0CCFFC219BAF}"/>
              </a:ext>
            </a:extLst>
          </p:cNvPr>
          <p:cNvSpPr txBox="1"/>
          <p:nvPr/>
        </p:nvSpPr>
        <p:spPr>
          <a:xfrm>
            <a:off x="714703" y="186808"/>
            <a:ext cx="10911240"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14: Response to Question Number 14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14: (Do you use Personal </a:t>
            </a:r>
            <a:r>
              <a:rPr lang="en-IN" b="1" dirty="0">
                <a:latin typeface="Times New Roman" panose="02020603050405020304" pitchFamily="18" charset="0"/>
                <a:ea typeface="Calibri" panose="020F0502020204030204" pitchFamily="34" charset="0"/>
                <a:cs typeface="Times New Roman" panose="02020603050405020304" pitchFamily="18" charset="0"/>
              </a:rPr>
              <a:t>P</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rotection </a:t>
            </a:r>
            <a:r>
              <a:rPr lang="en-IN" b="1" dirty="0">
                <a:latin typeface="Times New Roman" panose="02020603050405020304" pitchFamily="18" charset="0"/>
                <a:ea typeface="Calibri" panose="020F0502020204030204" pitchFamily="34" charset="0"/>
                <a:cs typeface="Times New Roman" panose="02020603050405020304" pitchFamily="18" charset="0"/>
              </a:rPr>
              <a:t>E</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quipment (PPE) </a:t>
            </a:r>
            <a:r>
              <a:rPr lang="en-IN" b="1" dirty="0">
                <a:latin typeface="Times New Roman" panose="02020603050405020304" pitchFamily="18" charset="0"/>
                <a:ea typeface="Calibri" panose="020F0502020204030204" pitchFamily="34" charset="0"/>
                <a:cs typeface="Times New Roman" panose="02020603050405020304" pitchFamily="18" charset="0"/>
              </a:rPr>
              <a:t>during the application of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pesticide?)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A0D42C23-E92B-48BF-BB4A-DB2EEB52F856}"/>
              </a:ext>
            </a:extLst>
          </p:cNvPr>
          <p:cNvGraphicFramePr>
            <a:graphicFrameLocks noGrp="1"/>
          </p:cNvGraphicFramePr>
          <p:nvPr>
            <p:extLst>
              <p:ext uri="{D42A27DB-BD31-4B8C-83A1-F6EECF244321}">
                <p14:modId xmlns:p14="http://schemas.microsoft.com/office/powerpoint/2010/main" val="1805423484"/>
              </p:ext>
            </p:extLst>
          </p:nvPr>
        </p:nvGraphicFramePr>
        <p:xfrm>
          <a:off x="222343" y="1221109"/>
          <a:ext cx="6348138" cy="2653308"/>
        </p:xfrm>
        <a:graphic>
          <a:graphicData uri="http://schemas.openxmlformats.org/drawingml/2006/table">
            <a:tbl>
              <a:tblPr firstRow="1" firstCol="1" bandRow="1">
                <a:tableStyleId>{5940675A-B579-460E-94D1-54222C63F5DA}</a:tableStyleId>
              </a:tblPr>
              <a:tblGrid>
                <a:gridCol w="543907">
                  <a:extLst>
                    <a:ext uri="{9D8B030D-6E8A-4147-A177-3AD203B41FA5}">
                      <a16:colId xmlns:a16="http://schemas.microsoft.com/office/drawing/2014/main" val="1111628688"/>
                    </a:ext>
                  </a:extLst>
                </a:gridCol>
                <a:gridCol w="2201917">
                  <a:extLst>
                    <a:ext uri="{9D8B030D-6E8A-4147-A177-3AD203B41FA5}">
                      <a16:colId xmlns:a16="http://schemas.microsoft.com/office/drawing/2014/main" val="3119461940"/>
                    </a:ext>
                  </a:extLst>
                </a:gridCol>
                <a:gridCol w="1682689">
                  <a:extLst>
                    <a:ext uri="{9D8B030D-6E8A-4147-A177-3AD203B41FA5}">
                      <a16:colId xmlns:a16="http://schemas.microsoft.com/office/drawing/2014/main" val="1359428931"/>
                    </a:ext>
                  </a:extLst>
                </a:gridCol>
                <a:gridCol w="1919625">
                  <a:extLst>
                    <a:ext uri="{9D8B030D-6E8A-4147-A177-3AD203B41FA5}">
                      <a16:colId xmlns:a16="http://schemas.microsoft.com/office/drawing/2014/main" val="3201693623"/>
                    </a:ext>
                  </a:extLst>
                </a:gridCol>
              </a:tblGrid>
              <a:tr h="1281454">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latin typeface="Times New Roman" panose="02020603050405020304" pitchFamily="18" charset="0"/>
                          <a:cs typeface="Times New Roman" panose="02020603050405020304" pitchFamily="18" charset="0"/>
                        </a:rPr>
                        <a:t>Usage of any protection during application of pesticide</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p>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64698"/>
                  </a:ext>
                </a:extLst>
              </a:tr>
              <a:tr h="706131">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Yes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114</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27.6%</a:t>
                      </a:r>
                    </a:p>
                  </a:txBody>
                  <a:tcPr marL="68580" marR="68580" marT="0" marB="0" anchor="ctr"/>
                </a:tc>
                <a:extLst>
                  <a:ext uri="{0D108BD9-81ED-4DB2-BD59-A6C34878D82A}">
                    <a16:rowId xmlns:a16="http://schemas.microsoft.com/office/drawing/2014/main" val="3029573734"/>
                  </a:ext>
                </a:extLst>
              </a:tr>
              <a:tr h="66572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298</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72.4%</a:t>
                      </a:r>
                    </a:p>
                  </a:txBody>
                  <a:tcPr marL="68580" marR="68580" marT="0" marB="0" anchor="ctr"/>
                </a:tc>
                <a:extLst>
                  <a:ext uri="{0D108BD9-81ED-4DB2-BD59-A6C34878D82A}">
                    <a16:rowId xmlns:a16="http://schemas.microsoft.com/office/drawing/2014/main" val="2459881703"/>
                  </a:ext>
                </a:extLst>
              </a:tr>
            </a:tbl>
          </a:graphicData>
        </a:graphic>
      </p:graphicFrame>
      <p:graphicFrame>
        <p:nvGraphicFramePr>
          <p:cNvPr id="4" name="Chart 3">
            <a:extLst>
              <a:ext uri="{FF2B5EF4-FFF2-40B4-BE49-F238E27FC236}">
                <a16:creationId xmlns:a16="http://schemas.microsoft.com/office/drawing/2014/main" id="{4FF970C8-26B1-49A4-9DB8-A23E096BC358}"/>
              </a:ext>
            </a:extLst>
          </p:cNvPr>
          <p:cNvGraphicFramePr>
            <a:graphicFrameLocks/>
          </p:cNvGraphicFramePr>
          <p:nvPr>
            <p:extLst>
              <p:ext uri="{D42A27DB-BD31-4B8C-83A1-F6EECF244321}">
                <p14:modId xmlns:p14="http://schemas.microsoft.com/office/powerpoint/2010/main" val="1131786356"/>
              </p:ext>
            </p:extLst>
          </p:nvPr>
        </p:nvGraphicFramePr>
        <p:xfrm>
          <a:off x="7211505" y="1065703"/>
          <a:ext cx="4150367" cy="4034671"/>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119BD5C8-F7EA-45E1-BE2A-5B32688D8E18}"/>
              </a:ext>
            </a:extLst>
          </p:cNvPr>
          <p:cNvSpPr txBox="1"/>
          <p:nvPr/>
        </p:nvSpPr>
        <p:spPr>
          <a:xfrm>
            <a:off x="6346596" y="4636977"/>
            <a:ext cx="6094428"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14: Usage of PPE </a:t>
            </a:r>
            <a:r>
              <a:rPr lang="en-IN" b="1" dirty="0">
                <a:latin typeface="Times New Roman" panose="02020603050405020304" pitchFamily="18" charset="0"/>
                <a:ea typeface="Calibri" panose="020F0502020204030204" pitchFamily="34" charset="0"/>
                <a:cs typeface="Times New Roman" panose="02020603050405020304" pitchFamily="18" charset="0"/>
              </a:rPr>
              <a:t>during application of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pesticide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EFAFD298-6FB5-48B9-ACE1-3C11E783FFB1}"/>
              </a:ext>
            </a:extLst>
          </p:cNvPr>
          <p:cNvSpPr txBox="1"/>
          <p:nvPr/>
        </p:nvSpPr>
        <p:spPr>
          <a:xfrm>
            <a:off x="348791" y="4308075"/>
            <a:ext cx="6221690" cy="1704569"/>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From our study 114(27.6%) of farmers and farm workers use either any one or all protection during the application of pesticide while 298(72.4%) of farmers doesn’t use any type of protection (Figure 14).</a:t>
            </a:r>
            <a:endParaRPr lang="en-US" sz="1800" dirty="0">
              <a:effectLst/>
              <a:latin typeface="Times New Roman" panose="02020603050405020304" pitchFamily="18" charset="0"/>
              <a:ea typeface="Calibri" panose="020F0502020204030204" pitchFamily="34" charset="0"/>
              <a:cs typeface="Latha" panose="020B0604020202020204" pitchFamily="34" charset="0"/>
            </a:endParaRPr>
          </a:p>
        </p:txBody>
      </p:sp>
      <p:sp>
        <p:nvSpPr>
          <p:cNvPr id="7" name="Slide Number Placeholder 6">
            <a:extLst>
              <a:ext uri="{FF2B5EF4-FFF2-40B4-BE49-F238E27FC236}">
                <a16:creationId xmlns:a16="http://schemas.microsoft.com/office/drawing/2014/main" id="{54C2E5D4-35AB-40B7-B2E1-B84F3E3F8E7F}"/>
              </a:ext>
            </a:extLst>
          </p:cNvPr>
          <p:cNvSpPr>
            <a:spLocks noGrp="1"/>
          </p:cNvSpPr>
          <p:nvPr>
            <p:ph type="sldNum" sz="quarter" idx="12"/>
          </p:nvPr>
        </p:nvSpPr>
        <p:spPr/>
        <p:txBody>
          <a:bodyPr/>
          <a:lstStyle/>
          <a:p>
            <a:fld id="{5C3758DD-7464-4C44-B2F3-87DB7CD533DE}" type="slidenum">
              <a:rPr lang="en-IN" smtClean="0"/>
              <a:pPr/>
              <a:t>33</a:t>
            </a:fld>
            <a:endParaRPr lang="en-IN"/>
          </a:p>
        </p:txBody>
      </p:sp>
    </p:spTree>
    <p:extLst>
      <p:ext uri="{BB962C8B-B14F-4D97-AF65-F5344CB8AC3E}">
        <p14:creationId xmlns:p14="http://schemas.microsoft.com/office/powerpoint/2010/main" val="21001360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5C0B20-5495-45E0-940F-C4EB9389D822}"/>
              </a:ext>
            </a:extLst>
          </p:cNvPr>
          <p:cNvSpPr txBox="1"/>
          <p:nvPr/>
        </p:nvSpPr>
        <p:spPr>
          <a:xfrm>
            <a:off x="1786759" y="335521"/>
            <a:ext cx="9448799" cy="878895"/>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15: Response to Question Number 15 </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15: (If yes, which type of protection do you prefer?)</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66BF62B9-DC2F-49B4-98A0-6EB4538D99BE}"/>
              </a:ext>
            </a:extLst>
          </p:cNvPr>
          <p:cNvGraphicFramePr>
            <a:graphicFrameLocks noGrp="1"/>
          </p:cNvGraphicFramePr>
          <p:nvPr>
            <p:extLst>
              <p:ext uri="{D42A27DB-BD31-4B8C-83A1-F6EECF244321}">
                <p14:modId xmlns:p14="http://schemas.microsoft.com/office/powerpoint/2010/main" val="1068999053"/>
              </p:ext>
            </p:extLst>
          </p:nvPr>
        </p:nvGraphicFramePr>
        <p:xfrm>
          <a:off x="693684" y="1629103"/>
          <a:ext cx="10836163" cy="4519446"/>
        </p:xfrm>
        <a:graphic>
          <a:graphicData uri="http://schemas.openxmlformats.org/drawingml/2006/table">
            <a:tbl>
              <a:tblPr firstRow="1" firstCol="1" bandRow="1"/>
              <a:tblGrid>
                <a:gridCol w="1524365">
                  <a:extLst>
                    <a:ext uri="{9D8B030D-6E8A-4147-A177-3AD203B41FA5}">
                      <a16:colId xmlns:a16="http://schemas.microsoft.com/office/drawing/2014/main" val="3199023507"/>
                    </a:ext>
                  </a:extLst>
                </a:gridCol>
                <a:gridCol w="3741280">
                  <a:extLst>
                    <a:ext uri="{9D8B030D-6E8A-4147-A177-3AD203B41FA5}">
                      <a16:colId xmlns:a16="http://schemas.microsoft.com/office/drawing/2014/main" val="3089460745"/>
                    </a:ext>
                  </a:extLst>
                </a:gridCol>
                <a:gridCol w="3028656">
                  <a:extLst>
                    <a:ext uri="{9D8B030D-6E8A-4147-A177-3AD203B41FA5}">
                      <a16:colId xmlns:a16="http://schemas.microsoft.com/office/drawing/2014/main" val="3448326568"/>
                    </a:ext>
                  </a:extLst>
                </a:gridCol>
                <a:gridCol w="2541862">
                  <a:extLst>
                    <a:ext uri="{9D8B030D-6E8A-4147-A177-3AD203B41FA5}">
                      <a16:colId xmlns:a16="http://schemas.microsoft.com/office/drawing/2014/main" val="3780289212"/>
                    </a:ext>
                  </a:extLst>
                </a:gridCol>
              </a:tblGrid>
              <a:tr h="930651">
                <a:tc>
                  <a:txBody>
                    <a:bodyPr/>
                    <a:lstStyle/>
                    <a:p>
                      <a:pPr indent="-491490" algn="ctr">
                        <a:lnSpc>
                          <a:spcPct val="150000"/>
                        </a:lnSpc>
                      </a:pPr>
                      <a:r>
                        <a:rPr lang="en-IN" sz="1800" b="1" dirty="0" err="1">
                          <a:effectLst/>
                          <a:latin typeface="Times New Roman" panose="02020603050405020304" pitchFamily="18" charset="0"/>
                          <a:ea typeface="Calibri" panose="020F0502020204030204" pitchFamily="34" charset="0"/>
                          <a:cs typeface="Times New Roman" panose="02020603050405020304" pitchFamily="18" charset="0"/>
                        </a:rPr>
                        <a:t>Sl.No</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Protection Used While Pesticide Usage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Number of Participants (N=114)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pPr>
                      <a:r>
                        <a:rPr lang="en-US" sz="1800" b="1">
                          <a:effectLst/>
                          <a:latin typeface="Times New Roman" panose="02020603050405020304" pitchFamily="18" charset="0"/>
                          <a:ea typeface="Calibri" panose="020F0502020204030204" pitchFamily="34" charset="0"/>
                          <a:cs typeface="Times New Roman" panose="02020603050405020304" pitchFamily="18" charset="0"/>
                        </a:rPr>
                        <a:t>Percentage (%)</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1680188"/>
                  </a:ext>
                </a:extLst>
              </a:tr>
              <a:tr h="512685">
                <a:tc>
                  <a:txBody>
                    <a:bodyPr/>
                    <a:lstStyle/>
                    <a:p>
                      <a:pPr indent="-491490"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1</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Mask</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dirty="0">
                          <a:latin typeface="Times New Roman" pitchFamily="18" charset="0"/>
                          <a:cs typeface="Times New Roman" pitchFamily="18" charset="0"/>
                        </a:rPr>
                        <a:t>22.8%</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7187837"/>
                  </a:ext>
                </a:extLst>
              </a:tr>
              <a:tr h="512685">
                <a:tc>
                  <a:txBody>
                    <a:bodyPr/>
                    <a:lstStyle/>
                    <a:p>
                      <a:pPr indent="-491490"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2</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Gloves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dirty="0">
                          <a:latin typeface="Times New Roman" pitchFamily="18" charset="0"/>
                          <a:cs typeface="Times New Roman" pitchFamily="18" charset="0"/>
                        </a:rPr>
                        <a:t>11.4%</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3009339"/>
                  </a:ext>
                </a:extLst>
              </a:tr>
              <a:tr h="512685">
                <a:tc>
                  <a:txBody>
                    <a:bodyPr/>
                    <a:lstStyle/>
                    <a:p>
                      <a:pPr indent="-491490"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3</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Shoes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28</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dirty="0">
                          <a:latin typeface="Times New Roman" pitchFamily="18" charset="0"/>
                          <a:cs typeface="Times New Roman" pitchFamily="18" charset="0"/>
                        </a:rPr>
                        <a:t>24.5%</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3889410"/>
                  </a:ext>
                </a:extLst>
              </a:tr>
              <a:tr h="512685">
                <a:tc>
                  <a:txBody>
                    <a:bodyPr/>
                    <a:lstStyle/>
                    <a:p>
                      <a:pPr indent="-491490"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4</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Mask and Gloves</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dirty="0">
                          <a:latin typeface="Times New Roman" pitchFamily="18" charset="0"/>
                          <a:cs typeface="Times New Roman" pitchFamily="18" charset="0"/>
                        </a:rPr>
                        <a:t>19.2%</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6423080"/>
                  </a:ext>
                </a:extLst>
              </a:tr>
              <a:tr h="512685">
                <a:tc>
                  <a:txBody>
                    <a:bodyPr/>
                    <a:lstStyle/>
                    <a:p>
                      <a:pPr indent="-491490"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5</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Mask and Shoes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dirty="0">
                          <a:latin typeface="Times New Roman" pitchFamily="18" charset="0"/>
                          <a:cs typeface="Times New Roman" pitchFamily="18" charset="0"/>
                        </a:rPr>
                        <a:t>14.9%</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0316928"/>
                  </a:ext>
                </a:extLst>
              </a:tr>
              <a:tr h="512685">
                <a:tc>
                  <a:txBody>
                    <a:bodyPr/>
                    <a:lstStyle/>
                    <a:p>
                      <a:pPr indent="-491490"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6</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Gloves and Shoes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06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dirty="0">
                          <a:latin typeface="Times New Roman" pitchFamily="18" charset="0"/>
                          <a:cs typeface="Times New Roman" pitchFamily="18" charset="0"/>
                        </a:rPr>
                        <a:t>5.2%</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8163391"/>
                  </a:ext>
                </a:extLst>
              </a:tr>
              <a:tr h="512685">
                <a:tc>
                  <a:txBody>
                    <a:bodyPr/>
                    <a:lstStyle/>
                    <a:p>
                      <a:pPr indent="-491490" algn="ctr">
                        <a:lnSpc>
                          <a:spcPct val="150000"/>
                        </a:lnSpc>
                      </a:pPr>
                      <a:r>
                        <a:rPr lang="en-IN" sz="1800">
                          <a:effectLst/>
                          <a:latin typeface="Times New Roman" panose="02020603050405020304" pitchFamily="18" charset="0"/>
                          <a:ea typeface="Calibri" panose="020F0502020204030204" pitchFamily="34" charset="0"/>
                          <a:cs typeface="Times New Roman" panose="02020603050405020304" pitchFamily="18" charset="0"/>
                        </a:rPr>
                        <a:t>7</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Mask, Gloves and Shoes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91490" algn="ctr">
                        <a:lnSpc>
                          <a:spcPct val="150000"/>
                        </a:lnSpc>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02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dirty="0">
                          <a:latin typeface="Times New Roman" pitchFamily="18" charset="0"/>
                          <a:cs typeface="Times New Roman" pitchFamily="18" charset="0"/>
                        </a:rPr>
                        <a:t>1.7%</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3132621"/>
                  </a:ext>
                </a:extLst>
              </a:tr>
            </a:tbl>
          </a:graphicData>
        </a:graphic>
      </p:graphicFrame>
      <p:sp>
        <p:nvSpPr>
          <p:cNvPr id="4" name="Slide Number Placeholder 3">
            <a:extLst>
              <a:ext uri="{FF2B5EF4-FFF2-40B4-BE49-F238E27FC236}">
                <a16:creationId xmlns:a16="http://schemas.microsoft.com/office/drawing/2014/main" id="{150D8BD9-B495-4351-9A01-E05B179C7AA7}"/>
              </a:ext>
            </a:extLst>
          </p:cNvPr>
          <p:cNvSpPr>
            <a:spLocks noGrp="1"/>
          </p:cNvSpPr>
          <p:nvPr>
            <p:ph type="sldNum" sz="quarter" idx="12"/>
          </p:nvPr>
        </p:nvSpPr>
        <p:spPr/>
        <p:txBody>
          <a:bodyPr/>
          <a:lstStyle/>
          <a:p>
            <a:fld id="{5C3758DD-7464-4C44-B2F3-87DB7CD533DE}" type="slidenum">
              <a:rPr lang="en-IN" smtClean="0"/>
              <a:pPr/>
              <a:t>34</a:t>
            </a:fld>
            <a:endParaRPr lang="en-IN"/>
          </a:p>
        </p:txBody>
      </p:sp>
    </p:spTree>
    <p:extLst>
      <p:ext uri="{BB962C8B-B14F-4D97-AF65-F5344CB8AC3E}">
        <p14:creationId xmlns:p14="http://schemas.microsoft.com/office/powerpoint/2010/main" val="40294527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2BBC911-FA9A-4306-8B59-679AE8DD0BC7}"/>
              </a:ext>
            </a:extLst>
          </p:cNvPr>
          <p:cNvSpPr txBox="1"/>
          <p:nvPr/>
        </p:nvSpPr>
        <p:spPr>
          <a:xfrm>
            <a:off x="3155541" y="4372895"/>
            <a:ext cx="6096000" cy="463397"/>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15: Protection used while </a:t>
            </a:r>
            <a:r>
              <a:rPr lang="en-IN" b="1" dirty="0">
                <a:latin typeface="Times New Roman" panose="02020603050405020304" pitchFamily="18" charset="0"/>
                <a:ea typeface="Calibri" panose="020F0502020204030204" pitchFamily="34" charset="0"/>
                <a:cs typeface="Times New Roman" panose="02020603050405020304" pitchFamily="18" charset="0"/>
              </a:rPr>
              <a:t>apply</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ing pesticide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Chart 2">
            <a:extLst>
              <a:ext uri="{FF2B5EF4-FFF2-40B4-BE49-F238E27FC236}">
                <a16:creationId xmlns:a16="http://schemas.microsoft.com/office/drawing/2014/main" id="{7B1611C1-E7AB-4A92-AC8E-AB35A1BE6A8B}"/>
              </a:ext>
            </a:extLst>
          </p:cNvPr>
          <p:cNvGraphicFramePr>
            <a:graphicFrameLocks/>
          </p:cNvGraphicFramePr>
          <p:nvPr>
            <p:extLst>
              <p:ext uri="{D42A27DB-BD31-4B8C-83A1-F6EECF244321}">
                <p14:modId xmlns:p14="http://schemas.microsoft.com/office/powerpoint/2010/main" val="2478338268"/>
              </p:ext>
            </p:extLst>
          </p:nvPr>
        </p:nvGraphicFramePr>
        <p:xfrm>
          <a:off x="454058" y="275984"/>
          <a:ext cx="11283884" cy="4362004"/>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B10BD7A9-CDB4-45D7-A051-BF141C5AF97F}"/>
              </a:ext>
            </a:extLst>
          </p:cNvPr>
          <p:cNvSpPr txBox="1"/>
          <p:nvPr/>
        </p:nvSpPr>
        <p:spPr>
          <a:xfrm>
            <a:off x="0" y="4836292"/>
            <a:ext cx="12010533" cy="1958485"/>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US" dirty="0">
                <a:latin typeface="Times New Roman" panose="02020603050405020304" pitchFamily="18" charset="0"/>
                <a:ea typeface="Calibri" panose="020F0502020204030204" pitchFamily="34" charset="0"/>
                <a:cs typeface="Latha" panose="020B0604020202020204" pitchFamily="34" charset="0"/>
              </a:rPr>
              <a:t>Among the 114 participants, </a:t>
            </a:r>
            <a:r>
              <a:rPr lang="en-US" sz="1800" dirty="0">
                <a:effectLst/>
                <a:latin typeface="Times New Roman" panose="02020603050405020304" pitchFamily="18" charset="0"/>
                <a:ea typeface="Calibri" panose="020F0502020204030204" pitchFamily="34" charset="0"/>
                <a:cs typeface="Latha" panose="020B0604020202020204" pitchFamily="34" charset="0"/>
              </a:rPr>
              <a:t>we had observed that a least number of participants use mask, gloves and shoes 02(1.7%). A majority of </a:t>
            </a:r>
            <a:r>
              <a:rPr lang="en-US" dirty="0">
                <a:latin typeface="Times New Roman" panose="02020603050405020304" pitchFamily="18" charset="0"/>
                <a:ea typeface="Calibri" panose="020F0502020204030204" pitchFamily="34" charset="0"/>
                <a:cs typeface="Latha" panose="020B0604020202020204" pitchFamily="34" charset="0"/>
              </a:rPr>
              <a:t>28</a:t>
            </a:r>
            <a:r>
              <a:rPr lang="en-US" sz="1800" dirty="0">
                <a:effectLst/>
                <a:latin typeface="Times New Roman" panose="02020603050405020304" pitchFamily="18" charset="0"/>
                <a:ea typeface="Calibri" panose="020F0502020204030204" pitchFamily="34" charset="0"/>
                <a:cs typeface="Latha" panose="020B0604020202020204" pitchFamily="34" charset="0"/>
              </a:rPr>
              <a:t> participants (24.5%) use s</a:t>
            </a:r>
            <a:r>
              <a:rPr lang="en-US" dirty="0">
                <a:latin typeface="Times New Roman" panose="02020603050405020304" pitchFamily="18" charset="0"/>
                <a:ea typeface="Calibri" panose="020F0502020204030204" pitchFamily="34" charset="0"/>
                <a:cs typeface="Latha" panose="020B0604020202020204" pitchFamily="34" charset="0"/>
              </a:rPr>
              <a:t>hoes alone</a:t>
            </a:r>
            <a:r>
              <a:rPr lang="en-US" sz="1800" dirty="0">
                <a:effectLst/>
                <a:latin typeface="Times New Roman" panose="02020603050405020304" pitchFamily="18" charset="0"/>
                <a:ea typeface="Calibri" panose="020F0502020204030204" pitchFamily="34" charset="0"/>
                <a:cs typeface="Latha" panose="020B0604020202020204" pitchFamily="34" charset="0"/>
              </a:rPr>
              <a:t>, </a:t>
            </a:r>
            <a:r>
              <a:rPr lang="en-US" dirty="0">
                <a:latin typeface="Times New Roman" panose="02020603050405020304" pitchFamily="18" charset="0"/>
                <a:ea typeface="Calibri" panose="020F0502020204030204" pitchFamily="34" charset="0"/>
                <a:cs typeface="Latha" panose="020B0604020202020204" pitchFamily="34" charset="0"/>
              </a:rPr>
              <a:t>26</a:t>
            </a:r>
            <a:r>
              <a:rPr lang="en-US" sz="1800" dirty="0">
                <a:effectLst/>
                <a:latin typeface="Times New Roman" panose="02020603050405020304" pitchFamily="18" charset="0"/>
                <a:ea typeface="Calibri" panose="020F0502020204030204" pitchFamily="34" charset="0"/>
                <a:cs typeface="Latha" panose="020B0604020202020204" pitchFamily="34" charset="0"/>
              </a:rPr>
              <a:t>(22.8%) participants use only </a:t>
            </a:r>
            <a:r>
              <a:rPr lang="en-US" dirty="0">
                <a:latin typeface="Times New Roman" panose="02020603050405020304" pitchFamily="18" charset="0"/>
                <a:ea typeface="Calibri" panose="020F0502020204030204" pitchFamily="34" charset="0"/>
                <a:cs typeface="Latha" panose="020B0604020202020204" pitchFamily="34" charset="0"/>
              </a:rPr>
              <a:t>mask</a:t>
            </a:r>
            <a:r>
              <a:rPr lang="en-US" sz="1800" dirty="0">
                <a:effectLst/>
                <a:latin typeface="Times New Roman" panose="02020603050405020304" pitchFamily="18" charset="0"/>
                <a:ea typeface="Calibri" panose="020F0502020204030204" pitchFamily="34" charset="0"/>
                <a:cs typeface="Latha" panose="020B0604020202020204" pitchFamily="34" charset="0"/>
              </a:rPr>
              <a:t> and </a:t>
            </a:r>
            <a:r>
              <a:rPr lang="en-US" dirty="0">
                <a:latin typeface="Times New Roman" panose="02020603050405020304" pitchFamily="18" charset="0"/>
                <a:ea typeface="Calibri" panose="020F0502020204030204" pitchFamily="34" charset="0"/>
                <a:cs typeface="Latha" panose="020B0604020202020204" pitchFamily="34" charset="0"/>
              </a:rPr>
              <a:t>13</a:t>
            </a:r>
            <a:r>
              <a:rPr lang="en-US" sz="1800" dirty="0">
                <a:effectLst/>
                <a:latin typeface="Times New Roman" panose="02020603050405020304" pitchFamily="18" charset="0"/>
                <a:ea typeface="Calibri" panose="020F0502020204030204" pitchFamily="34" charset="0"/>
                <a:cs typeface="Latha" panose="020B0604020202020204" pitchFamily="34" charset="0"/>
              </a:rPr>
              <a:t>(</a:t>
            </a:r>
            <a:r>
              <a:rPr lang="en-US" dirty="0">
                <a:latin typeface="Times New Roman" panose="02020603050405020304" pitchFamily="18" charset="0"/>
                <a:ea typeface="Calibri" panose="020F0502020204030204" pitchFamily="34" charset="0"/>
                <a:cs typeface="Latha" panose="020B0604020202020204" pitchFamily="34" charset="0"/>
              </a:rPr>
              <a:t>11.4</a:t>
            </a:r>
            <a:r>
              <a:rPr lang="en-US" sz="1800" dirty="0">
                <a:effectLst/>
                <a:latin typeface="Times New Roman" panose="02020603050405020304" pitchFamily="18" charset="0"/>
                <a:ea typeface="Calibri" panose="020F0502020204030204" pitchFamily="34" charset="0"/>
                <a:cs typeface="Latha" panose="020B0604020202020204" pitchFamily="34" charset="0"/>
              </a:rPr>
              <a:t>%) participants use only gloves, 22(1</a:t>
            </a:r>
            <a:r>
              <a:rPr lang="en-US" dirty="0">
                <a:latin typeface="Times New Roman" panose="02020603050405020304" pitchFamily="18" charset="0"/>
                <a:ea typeface="Calibri" panose="020F0502020204030204" pitchFamily="34" charset="0"/>
                <a:cs typeface="Latha" panose="020B0604020202020204" pitchFamily="34" charset="0"/>
              </a:rPr>
              <a:t>9.2</a:t>
            </a:r>
            <a:r>
              <a:rPr lang="en-US" sz="1800" dirty="0">
                <a:effectLst/>
                <a:latin typeface="Times New Roman" panose="02020603050405020304" pitchFamily="18" charset="0"/>
                <a:ea typeface="Calibri" panose="020F0502020204030204" pitchFamily="34" charset="0"/>
                <a:cs typeface="Latha" panose="020B0604020202020204" pitchFamily="34" charset="0"/>
              </a:rPr>
              <a:t>%) participants use both mask and gloves, </a:t>
            </a:r>
            <a:r>
              <a:rPr lang="en-US" dirty="0">
                <a:latin typeface="Times New Roman" panose="02020603050405020304" pitchFamily="18" charset="0"/>
                <a:ea typeface="Calibri" panose="020F0502020204030204" pitchFamily="34" charset="0"/>
                <a:cs typeface="Latha" panose="020B0604020202020204" pitchFamily="34" charset="0"/>
              </a:rPr>
              <a:t>17</a:t>
            </a:r>
            <a:r>
              <a:rPr lang="en-US" sz="1800" dirty="0">
                <a:effectLst/>
                <a:latin typeface="Times New Roman" panose="02020603050405020304" pitchFamily="18" charset="0"/>
                <a:ea typeface="Calibri" panose="020F0502020204030204" pitchFamily="34" charset="0"/>
                <a:cs typeface="Latha" panose="020B0604020202020204" pitchFamily="34" charset="0"/>
              </a:rPr>
              <a:t>(</a:t>
            </a:r>
            <a:r>
              <a:rPr lang="en-US" dirty="0">
                <a:latin typeface="Times New Roman" panose="02020603050405020304" pitchFamily="18" charset="0"/>
                <a:ea typeface="Calibri" panose="020F0502020204030204" pitchFamily="34" charset="0"/>
                <a:cs typeface="Latha" panose="020B0604020202020204" pitchFamily="34" charset="0"/>
              </a:rPr>
              <a:t>14.9</a:t>
            </a:r>
            <a:r>
              <a:rPr lang="en-US" sz="1800" dirty="0">
                <a:effectLst/>
                <a:latin typeface="Times New Roman" panose="02020603050405020304" pitchFamily="18" charset="0"/>
                <a:ea typeface="Calibri" panose="020F0502020204030204" pitchFamily="34" charset="0"/>
                <a:cs typeface="Latha" panose="020B0604020202020204" pitchFamily="34" charset="0"/>
              </a:rPr>
              <a:t>%) participants use both mask and shoes and 06(</a:t>
            </a:r>
            <a:r>
              <a:rPr lang="en-US" dirty="0">
                <a:latin typeface="Times New Roman" panose="02020603050405020304" pitchFamily="18" charset="0"/>
                <a:ea typeface="Calibri" panose="020F0502020204030204" pitchFamily="34" charset="0"/>
                <a:cs typeface="Latha" panose="020B0604020202020204" pitchFamily="34" charset="0"/>
              </a:rPr>
              <a:t>5.2</a:t>
            </a:r>
            <a:r>
              <a:rPr lang="en-US" sz="1800" dirty="0">
                <a:effectLst/>
                <a:latin typeface="Times New Roman" panose="02020603050405020304" pitchFamily="18" charset="0"/>
                <a:ea typeface="Calibri" panose="020F0502020204030204" pitchFamily="34" charset="0"/>
                <a:cs typeface="Latha" panose="020B0604020202020204" pitchFamily="34" charset="0"/>
              </a:rPr>
              <a:t>%) participants use gloves and shoes. (Figure 15)</a:t>
            </a:r>
            <a:endParaRPr lang="en-IN" dirty="0">
              <a:latin typeface="Calibri" panose="020F0502020204030204" pitchFamily="34" charset="0"/>
              <a:ea typeface="Calibri" panose="020F0502020204030204" pitchFamily="34" charset="0"/>
              <a:cs typeface="Latha" panose="020B0604020202020204" pitchFamily="34" charset="0"/>
            </a:endParaRPr>
          </a:p>
          <a:p>
            <a:pPr marL="285750" indent="-285750" algn="just">
              <a:lnSpc>
                <a:spcPct val="107000"/>
              </a:lnSpc>
              <a:spcAft>
                <a:spcPts val="800"/>
              </a:spcAf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Latha" panose="020B0604020202020204" pitchFamily="34" charset="0"/>
              </a:rPr>
              <a:t>In a dated analysis by </a:t>
            </a:r>
            <a:r>
              <a:rPr lang="en-IN" sz="1800" i="1" dirty="0">
                <a:effectLst/>
                <a:latin typeface="Times New Roman" panose="02020603050405020304" pitchFamily="18" charset="0"/>
                <a:ea typeface="Calibri" panose="020F0502020204030204" pitchFamily="34" charset="0"/>
                <a:cs typeface="Latha" panose="020B0604020202020204" pitchFamily="34" charset="0"/>
              </a:rPr>
              <a:t>Sameer A et al.,</a:t>
            </a:r>
            <a:r>
              <a:rPr lang="en-IN" sz="1800" baseline="30000" dirty="0">
                <a:effectLst/>
                <a:latin typeface="Times New Roman" panose="02020603050405020304" pitchFamily="18" charset="0"/>
                <a:ea typeface="Calibri" panose="020F0502020204030204" pitchFamily="34" charset="0"/>
                <a:cs typeface="Latha" panose="020B0604020202020204" pitchFamily="34" charset="0"/>
              </a:rPr>
              <a:t>[11]</a:t>
            </a:r>
            <a:r>
              <a:rPr lang="en-IN" sz="1800" i="1" dirty="0">
                <a:effectLst/>
                <a:latin typeface="Times New Roman" panose="02020603050405020304" pitchFamily="18" charset="0"/>
                <a:ea typeface="Calibri" panose="020F0502020204030204" pitchFamily="34" charset="0"/>
                <a:cs typeface="Latha" panose="020B0604020202020204" pitchFamily="34" charset="0"/>
              </a:rPr>
              <a:t> </a:t>
            </a:r>
            <a:r>
              <a:rPr lang="en-IN" sz="1800" dirty="0">
                <a:effectLst/>
                <a:latin typeface="Times New Roman" panose="02020603050405020304" pitchFamily="18" charset="0"/>
                <a:ea typeface="Calibri" panose="020F0502020204030204" pitchFamily="34" charset="0"/>
                <a:cs typeface="Latha" panose="020B0604020202020204" pitchFamily="34" charset="0"/>
              </a:rPr>
              <a:t>(2013) 146(86.5%) use safety shoes, 90(57.7%) use gloves, 93(59.6%) use safety glasses, 80(51.3%) use respirator and only 4(2.6%) use aprons.</a:t>
            </a:r>
            <a:endParaRPr lang="en-IN" sz="1800" dirty="0">
              <a:effectLst/>
              <a:latin typeface="Calibri" panose="020F0502020204030204" pitchFamily="34" charset="0"/>
              <a:ea typeface="Calibri" panose="020F0502020204030204" pitchFamily="34" charset="0"/>
              <a:cs typeface="Latha" panose="020B0604020202020204" pitchFamily="34" charset="0"/>
            </a:endParaRPr>
          </a:p>
        </p:txBody>
      </p:sp>
      <p:sp>
        <p:nvSpPr>
          <p:cNvPr id="6" name="Slide Number Placeholder 5">
            <a:extLst>
              <a:ext uri="{FF2B5EF4-FFF2-40B4-BE49-F238E27FC236}">
                <a16:creationId xmlns:a16="http://schemas.microsoft.com/office/drawing/2014/main" id="{4823461B-DC19-44E2-8C87-A9DECE9289EB}"/>
              </a:ext>
            </a:extLst>
          </p:cNvPr>
          <p:cNvSpPr>
            <a:spLocks noGrp="1"/>
          </p:cNvSpPr>
          <p:nvPr>
            <p:ph type="sldNum" sz="quarter" idx="12"/>
          </p:nvPr>
        </p:nvSpPr>
        <p:spPr/>
        <p:txBody>
          <a:bodyPr/>
          <a:lstStyle/>
          <a:p>
            <a:fld id="{5C3758DD-7464-4C44-B2F3-87DB7CD533DE}" type="slidenum">
              <a:rPr lang="en-IN" smtClean="0"/>
              <a:pPr/>
              <a:t>35</a:t>
            </a:fld>
            <a:endParaRPr lang="en-IN"/>
          </a:p>
        </p:txBody>
      </p:sp>
    </p:spTree>
    <p:extLst>
      <p:ext uri="{BB962C8B-B14F-4D97-AF65-F5344CB8AC3E}">
        <p14:creationId xmlns:p14="http://schemas.microsoft.com/office/powerpoint/2010/main" val="32853539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E721F6-EE7E-4266-BD05-AB04EB972181}"/>
              </a:ext>
            </a:extLst>
          </p:cNvPr>
          <p:cNvSpPr txBox="1"/>
          <p:nvPr/>
        </p:nvSpPr>
        <p:spPr>
          <a:xfrm>
            <a:off x="410547" y="226465"/>
            <a:ext cx="11607282" cy="1231106"/>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16: Response to Question Number 16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16: (If no, what are the barriers for not adopting to </a:t>
            </a:r>
            <a:r>
              <a:rPr lang="en-IN" b="1" dirty="0">
                <a:latin typeface="Times New Roman" panose="02020603050405020304" pitchFamily="18" charset="0"/>
                <a:ea typeface="Calibri" panose="020F0502020204030204" pitchFamily="34" charset="0"/>
                <a:cs typeface="Times New Roman" panose="02020603050405020304" pitchFamily="18" charset="0"/>
              </a:rPr>
              <a:t>P</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esticide </a:t>
            </a:r>
            <a:r>
              <a:rPr lang="en-IN" b="1" dirty="0">
                <a:latin typeface="Times New Roman" panose="02020603050405020304" pitchFamily="18" charset="0"/>
                <a:ea typeface="Calibri" panose="020F0502020204030204" pitchFamily="34" charset="0"/>
                <a:cs typeface="Times New Roman" panose="02020603050405020304" pitchFamily="18" charset="0"/>
              </a:rPr>
              <a:t>P</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rotective </a:t>
            </a:r>
            <a:r>
              <a:rPr lang="en-IN" b="1" dirty="0">
                <a:latin typeface="Times New Roman" panose="02020603050405020304" pitchFamily="18" charset="0"/>
                <a:ea typeface="Calibri" panose="020F0502020204030204" pitchFamily="34" charset="0"/>
                <a:cs typeface="Times New Roman" panose="02020603050405020304" pitchFamily="18" charset="0"/>
              </a:rPr>
              <a:t>E</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quipment (PPE)?)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b="1" dirty="0">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592525F0-B7D2-4691-BC7A-5A7A5CBECEF6}"/>
              </a:ext>
            </a:extLst>
          </p:cNvPr>
          <p:cNvGraphicFramePr>
            <a:graphicFrameLocks noGrp="1"/>
          </p:cNvGraphicFramePr>
          <p:nvPr>
            <p:extLst>
              <p:ext uri="{D42A27DB-BD31-4B8C-83A1-F6EECF244321}">
                <p14:modId xmlns:p14="http://schemas.microsoft.com/office/powerpoint/2010/main" val="2264267436"/>
              </p:ext>
            </p:extLst>
          </p:nvPr>
        </p:nvGraphicFramePr>
        <p:xfrm>
          <a:off x="1567337" y="1369217"/>
          <a:ext cx="8691770" cy="3826688"/>
        </p:xfrm>
        <a:graphic>
          <a:graphicData uri="http://schemas.openxmlformats.org/drawingml/2006/table">
            <a:tbl>
              <a:tblPr firstRow="1" firstCol="1" bandRow="1">
                <a:tableStyleId>{5940675A-B579-460E-94D1-54222C63F5DA}</a:tableStyleId>
              </a:tblPr>
              <a:tblGrid>
                <a:gridCol w="840609">
                  <a:extLst>
                    <a:ext uri="{9D8B030D-6E8A-4147-A177-3AD203B41FA5}">
                      <a16:colId xmlns:a16="http://schemas.microsoft.com/office/drawing/2014/main" val="1111628688"/>
                    </a:ext>
                  </a:extLst>
                </a:gridCol>
                <a:gridCol w="3258159">
                  <a:extLst>
                    <a:ext uri="{9D8B030D-6E8A-4147-A177-3AD203B41FA5}">
                      <a16:colId xmlns:a16="http://schemas.microsoft.com/office/drawing/2014/main" val="3119461940"/>
                    </a:ext>
                  </a:extLst>
                </a:gridCol>
                <a:gridCol w="2454385">
                  <a:extLst>
                    <a:ext uri="{9D8B030D-6E8A-4147-A177-3AD203B41FA5}">
                      <a16:colId xmlns:a16="http://schemas.microsoft.com/office/drawing/2014/main" val="1359428931"/>
                    </a:ext>
                  </a:extLst>
                </a:gridCol>
                <a:gridCol w="2138617">
                  <a:extLst>
                    <a:ext uri="{9D8B030D-6E8A-4147-A177-3AD203B41FA5}">
                      <a16:colId xmlns:a16="http://schemas.microsoft.com/office/drawing/2014/main" val="3201693623"/>
                    </a:ext>
                  </a:extLst>
                </a:gridCol>
              </a:tblGrid>
              <a:tr h="1391778">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latin typeface="Times New Roman" panose="02020603050405020304" pitchFamily="18" charset="0"/>
                          <a:cs typeface="Times New Roman" panose="02020603050405020304" pitchFamily="18" charset="0"/>
                        </a:rPr>
                        <a:t>Barriers for not adopting to any kind of protective equipment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a:t>
                      </a:r>
                      <a:r>
                        <a:rPr lang="en-US" sz="1800" b="1" baseline="0" dirty="0">
                          <a:effectLst/>
                          <a:latin typeface="Times New Roman" panose="02020603050405020304" pitchFamily="18" charset="0"/>
                          <a:cs typeface="Times New Roman" panose="02020603050405020304" pitchFamily="18" charset="0"/>
                        </a:rPr>
                        <a:t> 298</a:t>
                      </a:r>
                      <a:r>
                        <a:rPr lang="en-US" sz="1800" b="1" dirty="0">
                          <a:effectLst/>
                          <a:latin typeface="Times New Roman" panose="02020603050405020304" pitchFamily="18" charset="0"/>
                          <a:cs typeface="Times New Roman" panose="02020603050405020304" pitchFamily="18" charset="0"/>
                        </a:rPr>
                        <a:t>)</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64698"/>
                  </a:ext>
                </a:extLst>
              </a:tr>
              <a:tr h="49042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Not comfortable</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115</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38.6%</a:t>
                      </a:r>
                    </a:p>
                  </a:txBody>
                  <a:tcPr marL="68580" marR="68580" marT="0" marB="0" anchor="ctr"/>
                </a:tc>
                <a:extLst>
                  <a:ext uri="{0D108BD9-81ED-4DB2-BD59-A6C34878D82A}">
                    <a16:rowId xmlns:a16="http://schemas.microsoft.com/office/drawing/2014/main" val="3029573734"/>
                  </a:ext>
                </a:extLst>
              </a:tr>
              <a:tr h="68164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Distracts during work</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66</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22.1%</a:t>
                      </a:r>
                    </a:p>
                  </a:txBody>
                  <a:tcPr marL="68580" marR="68580" marT="0" marB="0" anchor="ctr"/>
                </a:tc>
                <a:extLst>
                  <a:ext uri="{0D108BD9-81ED-4DB2-BD59-A6C34878D82A}">
                    <a16:rowId xmlns:a16="http://schemas.microsoft.com/office/drawing/2014/main" val="2459881703"/>
                  </a:ext>
                </a:extLst>
              </a:tr>
              <a:tr h="63142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Unnecessary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98</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32.9%</a:t>
                      </a:r>
                    </a:p>
                  </a:txBody>
                  <a:tcPr marL="68580" marR="68580" marT="0" marB="0" anchor="ctr"/>
                </a:tc>
                <a:extLst>
                  <a:ext uri="{0D108BD9-81ED-4DB2-BD59-A6C34878D82A}">
                    <a16:rowId xmlns:a16="http://schemas.microsoft.com/office/drawing/2014/main" val="2269255728"/>
                  </a:ext>
                </a:extLst>
              </a:tr>
              <a:tr h="631423">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Others </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19</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6.4%</a:t>
                      </a:r>
                    </a:p>
                  </a:txBody>
                  <a:tcPr marL="68580" marR="68580" marT="0" marB="0" anchor="ctr"/>
                </a:tc>
                <a:extLst>
                  <a:ext uri="{0D108BD9-81ED-4DB2-BD59-A6C34878D82A}">
                    <a16:rowId xmlns:a16="http://schemas.microsoft.com/office/drawing/2014/main" val="227553223"/>
                  </a:ext>
                </a:extLst>
              </a:tr>
            </a:tbl>
          </a:graphicData>
        </a:graphic>
      </p:graphicFrame>
      <p:sp>
        <p:nvSpPr>
          <p:cNvPr id="5" name="Slide Number Placeholder 4">
            <a:extLst>
              <a:ext uri="{FF2B5EF4-FFF2-40B4-BE49-F238E27FC236}">
                <a16:creationId xmlns:a16="http://schemas.microsoft.com/office/drawing/2014/main" id="{8BE0DFAA-21A4-4C87-9118-D339759BC9FE}"/>
              </a:ext>
            </a:extLst>
          </p:cNvPr>
          <p:cNvSpPr>
            <a:spLocks noGrp="1"/>
          </p:cNvSpPr>
          <p:nvPr>
            <p:ph type="sldNum" sz="quarter" idx="12"/>
          </p:nvPr>
        </p:nvSpPr>
        <p:spPr/>
        <p:txBody>
          <a:bodyPr/>
          <a:lstStyle/>
          <a:p>
            <a:fld id="{5C3758DD-7464-4C44-B2F3-87DB7CD533DE}" type="slidenum">
              <a:rPr lang="en-IN" smtClean="0"/>
              <a:pPr/>
              <a:t>36</a:t>
            </a:fld>
            <a:endParaRPr lang="en-IN"/>
          </a:p>
        </p:txBody>
      </p:sp>
    </p:spTree>
    <p:extLst>
      <p:ext uri="{BB962C8B-B14F-4D97-AF65-F5344CB8AC3E}">
        <p14:creationId xmlns:p14="http://schemas.microsoft.com/office/powerpoint/2010/main" val="3377001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145A76-5B02-47FC-A904-2B68FB60362D}"/>
              </a:ext>
            </a:extLst>
          </p:cNvPr>
          <p:cNvSpPr txBox="1"/>
          <p:nvPr/>
        </p:nvSpPr>
        <p:spPr>
          <a:xfrm>
            <a:off x="329939" y="5425974"/>
            <a:ext cx="11632676" cy="923330"/>
          </a:xfrm>
          <a:prstGeom prst="rect">
            <a:avLst/>
          </a:prstGeom>
          <a:noFill/>
        </p:spPr>
        <p:txBody>
          <a:bodyPr wrap="square">
            <a:spAutoFit/>
          </a:bodyPr>
          <a:lstStyle/>
          <a:p>
            <a:pPr algn="just"/>
            <a:r>
              <a:rPr lang="en-IN" dirty="0">
                <a:latin typeface="Times New Roman" panose="02020603050405020304" pitchFamily="18" charset="0"/>
                <a:cs typeface="Times New Roman" panose="02020603050405020304" pitchFamily="18" charset="0"/>
              </a:rPr>
              <a:t>Among 298 farmers who are not using any kind of protective equipment, 115(38.6%) are not comfortable with the PPE, 66(22.1%) makes them distracted from work, 98(32.9%) thinks that’s protective equipment is not necessary and 19(6.4%) has experienced other reasons apart from the mentioned options (Figure 16).</a:t>
            </a:r>
          </a:p>
        </p:txBody>
      </p:sp>
      <p:sp>
        <p:nvSpPr>
          <p:cNvPr id="6" name="TextBox 5">
            <a:extLst>
              <a:ext uri="{FF2B5EF4-FFF2-40B4-BE49-F238E27FC236}">
                <a16:creationId xmlns:a16="http://schemas.microsoft.com/office/drawing/2014/main" id="{99584217-1E15-424D-B703-06CDDA2306E8}"/>
              </a:ext>
            </a:extLst>
          </p:cNvPr>
          <p:cNvSpPr txBox="1"/>
          <p:nvPr/>
        </p:nvSpPr>
        <p:spPr>
          <a:xfrm>
            <a:off x="2568804" y="4996386"/>
            <a:ext cx="6096000"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16: Barriers for Not Adopting Protective Equipment</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Chart 4">
            <a:extLst>
              <a:ext uri="{FF2B5EF4-FFF2-40B4-BE49-F238E27FC236}">
                <a16:creationId xmlns:a16="http://schemas.microsoft.com/office/drawing/2014/main" id="{11223E37-485B-4D52-AB39-2AEC42B34352}"/>
              </a:ext>
            </a:extLst>
          </p:cNvPr>
          <p:cNvGraphicFramePr>
            <a:graphicFrameLocks/>
          </p:cNvGraphicFramePr>
          <p:nvPr>
            <p:extLst>
              <p:ext uri="{D42A27DB-BD31-4B8C-83A1-F6EECF244321}">
                <p14:modId xmlns:p14="http://schemas.microsoft.com/office/powerpoint/2010/main" val="2226942833"/>
              </p:ext>
            </p:extLst>
          </p:nvPr>
        </p:nvGraphicFramePr>
        <p:xfrm>
          <a:off x="1300899" y="203524"/>
          <a:ext cx="9539926" cy="486458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910429E9-3EBB-4499-9F78-B9DE7D82AEF6}"/>
              </a:ext>
            </a:extLst>
          </p:cNvPr>
          <p:cNvSpPr>
            <a:spLocks noGrp="1"/>
          </p:cNvSpPr>
          <p:nvPr>
            <p:ph type="sldNum" sz="quarter" idx="12"/>
          </p:nvPr>
        </p:nvSpPr>
        <p:spPr/>
        <p:txBody>
          <a:bodyPr/>
          <a:lstStyle/>
          <a:p>
            <a:fld id="{5C3758DD-7464-4C44-B2F3-87DB7CD533DE}" type="slidenum">
              <a:rPr lang="en-IN" smtClean="0"/>
              <a:pPr/>
              <a:t>37</a:t>
            </a:fld>
            <a:endParaRPr lang="en-IN"/>
          </a:p>
        </p:txBody>
      </p:sp>
    </p:spTree>
    <p:extLst>
      <p:ext uri="{BB962C8B-B14F-4D97-AF65-F5344CB8AC3E}">
        <p14:creationId xmlns:p14="http://schemas.microsoft.com/office/powerpoint/2010/main" val="2255672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06F332-9ED1-4AD3-9370-F30E22510F67}"/>
              </a:ext>
            </a:extLst>
          </p:cNvPr>
          <p:cNvSpPr txBox="1"/>
          <p:nvPr/>
        </p:nvSpPr>
        <p:spPr>
          <a:xfrm>
            <a:off x="1174400" y="45055"/>
            <a:ext cx="9215335"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17: Response to Question Number 17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17: (Do you dispose the used empt</a:t>
            </a:r>
            <a:r>
              <a:rPr lang="en-IN" b="1" dirty="0">
                <a:latin typeface="Times New Roman" panose="02020603050405020304" pitchFamily="18" charset="0"/>
                <a:ea typeface="Calibri" panose="020F0502020204030204" pitchFamily="34" charset="0"/>
                <a:cs typeface="Times New Roman" panose="02020603050405020304" pitchFamily="18" charset="0"/>
              </a:rPr>
              <a:t>y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pesticide bottles or containers?)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F1557528-80F9-421D-9B8E-991D5CCE10EB}"/>
              </a:ext>
            </a:extLst>
          </p:cNvPr>
          <p:cNvGraphicFramePr>
            <a:graphicFrameLocks noGrp="1"/>
          </p:cNvGraphicFramePr>
          <p:nvPr>
            <p:extLst>
              <p:ext uri="{D42A27DB-BD31-4B8C-83A1-F6EECF244321}">
                <p14:modId xmlns:p14="http://schemas.microsoft.com/office/powerpoint/2010/main" val="3140868478"/>
              </p:ext>
            </p:extLst>
          </p:nvPr>
        </p:nvGraphicFramePr>
        <p:xfrm>
          <a:off x="886408" y="1099545"/>
          <a:ext cx="5626358" cy="2745928"/>
        </p:xfrm>
        <a:graphic>
          <a:graphicData uri="http://schemas.openxmlformats.org/drawingml/2006/table">
            <a:tbl>
              <a:tblPr firstRow="1" firstCol="1" bandRow="1">
                <a:tableStyleId>{5940675A-B579-460E-94D1-54222C63F5DA}</a:tableStyleId>
              </a:tblPr>
              <a:tblGrid>
                <a:gridCol w="533091">
                  <a:extLst>
                    <a:ext uri="{9D8B030D-6E8A-4147-A177-3AD203B41FA5}">
                      <a16:colId xmlns:a16="http://schemas.microsoft.com/office/drawing/2014/main" val="1111628688"/>
                    </a:ext>
                  </a:extLst>
                </a:gridCol>
                <a:gridCol w="2111390">
                  <a:extLst>
                    <a:ext uri="{9D8B030D-6E8A-4147-A177-3AD203B41FA5}">
                      <a16:colId xmlns:a16="http://schemas.microsoft.com/office/drawing/2014/main" val="3119461940"/>
                    </a:ext>
                  </a:extLst>
                </a:gridCol>
                <a:gridCol w="1611325">
                  <a:extLst>
                    <a:ext uri="{9D8B030D-6E8A-4147-A177-3AD203B41FA5}">
                      <a16:colId xmlns:a16="http://schemas.microsoft.com/office/drawing/2014/main" val="1359428931"/>
                    </a:ext>
                  </a:extLst>
                </a:gridCol>
                <a:gridCol w="1370552">
                  <a:extLst>
                    <a:ext uri="{9D8B030D-6E8A-4147-A177-3AD203B41FA5}">
                      <a16:colId xmlns:a16="http://schemas.microsoft.com/office/drawing/2014/main" val="3201693623"/>
                    </a:ext>
                  </a:extLst>
                </a:gridCol>
              </a:tblGrid>
              <a:tr h="1324947">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Disposal of  the used empt</a:t>
                      </a:r>
                      <a:r>
                        <a:rPr lang="en-IN" b="1" dirty="0">
                          <a:latin typeface="Times New Roman" panose="02020603050405020304" pitchFamily="18" charset="0"/>
                          <a:ea typeface="Calibri" panose="020F0502020204030204" pitchFamily="34" charset="0"/>
                          <a:cs typeface="Times New Roman" panose="02020603050405020304" pitchFamily="18" charset="0"/>
                        </a:rPr>
                        <a:t>y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pesticide bottles or containers</a:t>
                      </a: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64698"/>
                  </a:ext>
                </a:extLst>
              </a:tr>
              <a:tr h="731418">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Yes</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311</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75.5%</a:t>
                      </a:r>
                    </a:p>
                  </a:txBody>
                  <a:tcPr marL="68580" marR="68580" marT="0" marB="0" anchor="ctr"/>
                </a:tc>
                <a:extLst>
                  <a:ext uri="{0D108BD9-81ED-4DB2-BD59-A6C34878D82A}">
                    <a16:rowId xmlns:a16="http://schemas.microsoft.com/office/drawing/2014/main" val="3029573734"/>
                  </a:ext>
                </a:extLst>
              </a:tr>
              <a:tr h="68956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101</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24.5%</a:t>
                      </a:r>
                    </a:p>
                  </a:txBody>
                  <a:tcPr marL="68580" marR="68580" marT="0" marB="0" anchor="ctr"/>
                </a:tc>
                <a:extLst>
                  <a:ext uri="{0D108BD9-81ED-4DB2-BD59-A6C34878D82A}">
                    <a16:rowId xmlns:a16="http://schemas.microsoft.com/office/drawing/2014/main" val="2459881703"/>
                  </a:ext>
                </a:extLst>
              </a:tr>
            </a:tbl>
          </a:graphicData>
        </a:graphic>
      </p:graphicFrame>
      <p:sp>
        <p:nvSpPr>
          <p:cNvPr id="7" name="TextBox 6">
            <a:extLst>
              <a:ext uri="{FF2B5EF4-FFF2-40B4-BE49-F238E27FC236}">
                <a16:creationId xmlns:a16="http://schemas.microsoft.com/office/drawing/2014/main" id="{5B18A49C-A4D1-446F-9030-73E8D4B769FF}"/>
              </a:ext>
            </a:extLst>
          </p:cNvPr>
          <p:cNvSpPr txBox="1"/>
          <p:nvPr/>
        </p:nvSpPr>
        <p:spPr>
          <a:xfrm>
            <a:off x="7483151" y="5607699"/>
            <a:ext cx="4416458"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17: </a:t>
            </a:r>
            <a:r>
              <a:rPr lang="en-IN" b="1" dirty="0">
                <a:latin typeface="Times New Roman" panose="02020603050405020304" pitchFamily="18" charset="0"/>
                <a:ea typeface="Calibri" panose="020F0502020204030204" pitchFamily="34" charset="0"/>
                <a:cs typeface="Times New Roman" panose="02020603050405020304" pitchFamily="18" charset="0"/>
              </a:rPr>
              <a:t>Disposal</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 of used empty bottles or containers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A5934ECE-1C7E-437D-BA14-4C86558A87A2}"/>
              </a:ext>
            </a:extLst>
          </p:cNvPr>
          <p:cNvSpPr txBox="1"/>
          <p:nvPr/>
        </p:nvSpPr>
        <p:spPr>
          <a:xfrm>
            <a:off x="457200" y="4292082"/>
            <a:ext cx="6867331" cy="1289071"/>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In our study, we had observed that most of the participants 311(75.5%) dispose the empty containers or bottles after the use but a proportion of 101(24.5%) do not dispose the containers (Figure 17).</a:t>
            </a:r>
          </a:p>
        </p:txBody>
      </p:sp>
      <p:graphicFrame>
        <p:nvGraphicFramePr>
          <p:cNvPr id="9" name="Chart 8">
            <a:extLst>
              <a:ext uri="{FF2B5EF4-FFF2-40B4-BE49-F238E27FC236}">
                <a16:creationId xmlns:a16="http://schemas.microsoft.com/office/drawing/2014/main" id="{A65522E9-AED0-4980-9362-CC937BDB2B25}"/>
              </a:ext>
            </a:extLst>
          </p:cNvPr>
          <p:cNvGraphicFramePr>
            <a:graphicFrameLocks/>
          </p:cNvGraphicFramePr>
          <p:nvPr>
            <p:extLst>
              <p:ext uri="{D42A27DB-BD31-4B8C-83A1-F6EECF244321}">
                <p14:modId xmlns:p14="http://schemas.microsoft.com/office/powerpoint/2010/main" val="2282035989"/>
              </p:ext>
            </p:extLst>
          </p:nvPr>
        </p:nvGraphicFramePr>
        <p:xfrm>
          <a:off x="7184571" y="1099545"/>
          <a:ext cx="4715038" cy="4349533"/>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a:extLst>
              <a:ext uri="{FF2B5EF4-FFF2-40B4-BE49-F238E27FC236}">
                <a16:creationId xmlns:a16="http://schemas.microsoft.com/office/drawing/2014/main" id="{8476C9D6-EBE5-42D5-95BC-A4C1EBAE7EA9}"/>
              </a:ext>
            </a:extLst>
          </p:cNvPr>
          <p:cNvSpPr>
            <a:spLocks noGrp="1"/>
          </p:cNvSpPr>
          <p:nvPr>
            <p:ph type="sldNum" sz="quarter" idx="12"/>
          </p:nvPr>
        </p:nvSpPr>
        <p:spPr/>
        <p:txBody>
          <a:bodyPr/>
          <a:lstStyle/>
          <a:p>
            <a:fld id="{5C3758DD-7464-4C44-B2F3-87DB7CD533DE}" type="slidenum">
              <a:rPr lang="en-IN" smtClean="0"/>
              <a:pPr/>
              <a:t>38</a:t>
            </a:fld>
            <a:endParaRPr lang="en-IN"/>
          </a:p>
        </p:txBody>
      </p:sp>
    </p:spTree>
    <p:extLst>
      <p:ext uri="{BB962C8B-B14F-4D97-AF65-F5344CB8AC3E}">
        <p14:creationId xmlns:p14="http://schemas.microsoft.com/office/powerpoint/2010/main" val="10817793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186AC23-B7ED-4FED-95A4-8C80F33BB0F9}"/>
              </a:ext>
            </a:extLst>
          </p:cNvPr>
          <p:cNvSpPr txBox="1"/>
          <p:nvPr/>
        </p:nvSpPr>
        <p:spPr>
          <a:xfrm>
            <a:off x="2000879" y="83478"/>
            <a:ext cx="9118225" cy="1200329"/>
          </a:xfrm>
          <a:prstGeom prst="rect">
            <a:avLst/>
          </a:prstGeom>
          <a:noFill/>
        </p:spPr>
        <p:txBody>
          <a:bodyPr wrap="square">
            <a:spAutoFit/>
          </a:bodyPr>
          <a:lstStyle/>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18: Response to Question Number 18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18: (</a:t>
            </a:r>
            <a:r>
              <a:rPr lang="en-IN" b="1" dirty="0">
                <a:latin typeface="Times New Roman" panose="02020603050405020304" pitchFamily="18" charset="0"/>
                <a:ea typeface="Calibri" panose="020F0502020204030204" pitchFamily="34" charset="0"/>
                <a:cs typeface="Times New Roman" panose="02020603050405020304" pitchFamily="18" charset="0"/>
              </a:rPr>
              <a:t>If yes, how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do you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dispose the used empty pesticide containers</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b="1"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83787126-539F-4001-A881-A0514842002B}"/>
              </a:ext>
            </a:extLst>
          </p:cNvPr>
          <p:cNvGraphicFramePr>
            <a:graphicFrameLocks noGrp="1"/>
          </p:cNvGraphicFramePr>
          <p:nvPr>
            <p:extLst>
              <p:ext uri="{D42A27DB-BD31-4B8C-83A1-F6EECF244321}">
                <p14:modId xmlns:p14="http://schemas.microsoft.com/office/powerpoint/2010/main" val="592975721"/>
              </p:ext>
            </p:extLst>
          </p:nvPr>
        </p:nvGraphicFramePr>
        <p:xfrm>
          <a:off x="886408" y="1330460"/>
          <a:ext cx="9824720" cy="4060355"/>
        </p:xfrm>
        <a:graphic>
          <a:graphicData uri="http://schemas.openxmlformats.org/drawingml/2006/table">
            <a:tbl>
              <a:tblPr firstRow="1" firstCol="1" bandRow="1">
                <a:tableStyleId>{5940675A-B579-460E-94D1-54222C63F5DA}</a:tableStyleId>
              </a:tblPr>
              <a:tblGrid>
                <a:gridCol w="941843">
                  <a:extLst>
                    <a:ext uri="{9D8B030D-6E8A-4147-A177-3AD203B41FA5}">
                      <a16:colId xmlns:a16="http://schemas.microsoft.com/office/drawing/2014/main" val="3383039550"/>
                    </a:ext>
                  </a:extLst>
                </a:gridCol>
                <a:gridCol w="4062854">
                  <a:extLst>
                    <a:ext uri="{9D8B030D-6E8A-4147-A177-3AD203B41FA5}">
                      <a16:colId xmlns:a16="http://schemas.microsoft.com/office/drawing/2014/main" val="2474554240"/>
                    </a:ext>
                  </a:extLst>
                </a:gridCol>
                <a:gridCol w="2363843">
                  <a:extLst>
                    <a:ext uri="{9D8B030D-6E8A-4147-A177-3AD203B41FA5}">
                      <a16:colId xmlns:a16="http://schemas.microsoft.com/office/drawing/2014/main" val="1071877050"/>
                    </a:ext>
                  </a:extLst>
                </a:gridCol>
                <a:gridCol w="2456180">
                  <a:extLst>
                    <a:ext uri="{9D8B030D-6E8A-4147-A177-3AD203B41FA5}">
                      <a16:colId xmlns:a16="http://schemas.microsoft.com/office/drawing/2014/main" val="3481732491"/>
                    </a:ext>
                  </a:extLst>
                </a:gridCol>
              </a:tblGrid>
              <a:tr h="1280223">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Methods of disposal of the pesticide containers</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(N=311)</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43609135"/>
                  </a:ext>
                </a:extLst>
              </a:tr>
              <a:tr h="69503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Throw In Open Field</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86</a:t>
                      </a:r>
                      <a:endPar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27.7%</a:t>
                      </a:r>
                    </a:p>
                  </a:txBody>
                  <a:tcPr marL="68580" marR="68580" marT="0" marB="0" anchor="ctr"/>
                </a:tc>
                <a:extLst>
                  <a:ext uri="{0D108BD9-81ED-4DB2-BD59-A6C34878D82A}">
                    <a16:rowId xmlns:a16="http://schemas.microsoft.com/office/drawing/2014/main" val="3878793521"/>
                  </a:ext>
                </a:extLst>
              </a:tr>
              <a:tr h="69503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Throw In Dustbin</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80</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25.7%</a:t>
                      </a:r>
                    </a:p>
                  </a:txBody>
                  <a:tcPr marL="68580" marR="68580" marT="0" marB="0" anchor="ctr"/>
                </a:tc>
                <a:extLst>
                  <a:ext uri="{0D108BD9-81ED-4DB2-BD59-A6C34878D82A}">
                    <a16:rowId xmlns:a16="http://schemas.microsoft.com/office/drawing/2014/main" val="3544343939"/>
                  </a:ext>
                </a:extLst>
              </a:tr>
              <a:tr h="69503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Return to crap sellers or waste management sites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106</a:t>
                      </a:r>
                      <a:endPar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34.1%</a:t>
                      </a:r>
                    </a:p>
                  </a:txBody>
                  <a:tcPr marL="68580" marR="68580" marT="0" marB="0" anchor="ctr"/>
                </a:tc>
                <a:extLst>
                  <a:ext uri="{0D108BD9-81ED-4DB2-BD59-A6C34878D82A}">
                    <a16:rowId xmlns:a16="http://schemas.microsoft.com/office/drawing/2014/main" val="1651334464"/>
                  </a:ext>
                </a:extLst>
              </a:tr>
              <a:tr h="695033">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Others </a:t>
                      </a:r>
                    </a:p>
                  </a:txBody>
                  <a:tcPr marL="68580" marR="68580" marT="0" marB="0" anchor="ctr"/>
                </a:tc>
                <a:tc>
                  <a:txBody>
                    <a:bodyPr/>
                    <a:lstStyle/>
                    <a:p>
                      <a:pPr algn="ctr">
                        <a:lnSpc>
                          <a:spcPct val="115000"/>
                        </a:lnSpc>
                        <a:spcAft>
                          <a:spcPts val="100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39</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12.5%</a:t>
                      </a:r>
                    </a:p>
                  </a:txBody>
                  <a:tcPr marL="68580" marR="68580" marT="0" marB="0" anchor="ctr"/>
                </a:tc>
                <a:extLst>
                  <a:ext uri="{0D108BD9-81ED-4DB2-BD59-A6C34878D82A}">
                    <a16:rowId xmlns:a16="http://schemas.microsoft.com/office/drawing/2014/main" val="3141926425"/>
                  </a:ext>
                </a:extLst>
              </a:tr>
            </a:tbl>
          </a:graphicData>
        </a:graphic>
      </p:graphicFrame>
      <p:sp>
        <p:nvSpPr>
          <p:cNvPr id="3" name="Slide Number Placeholder 2">
            <a:extLst>
              <a:ext uri="{FF2B5EF4-FFF2-40B4-BE49-F238E27FC236}">
                <a16:creationId xmlns:a16="http://schemas.microsoft.com/office/drawing/2014/main" id="{869A8B8C-3A42-4582-8A8C-440A97881D2A}"/>
              </a:ext>
            </a:extLst>
          </p:cNvPr>
          <p:cNvSpPr>
            <a:spLocks noGrp="1"/>
          </p:cNvSpPr>
          <p:nvPr>
            <p:ph type="sldNum" sz="quarter" idx="12"/>
          </p:nvPr>
        </p:nvSpPr>
        <p:spPr/>
        <p:txBody>
          <a:bodyPr/>
          <a:lstStyle/>
          <a:p>
            <a:fld id="{5C3758DD-7464-4C44-B2F3-87DB7CD533DE}" type="slidenum">
              <a:rPr lang="en-IN" smtClean="0"/>
              <a:pPr/>
              <a:t>39</a:t>
            </a:fld>
            <a:endParaRPr lang="en-IN"/>
          </a:p>
        </p:txBody>
      </p:sp>
    </p:spTree>
    <p:extLst>
      <p:ext uri="{BB962C8B-B14F-4D97-AF65-F5344CB8AC3E}">
        <p14:creationId xmlns:p14="http://schemas.microsoft.com/office/powerpoint/2010/main" val="3461315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5BE32C-9006-47BC-9A56-A7FC416D739B}"/>
              </a:ext>
            </a:extLst>
          </p:cNvPr>
          <p:cNvSpPr txBox="1"/>
          <p:nvPr/>
        </p:nvSpPr>
        <p:spPr>
          <a:xfrm>
            <a:off x="152400" y="106532"/>
            <a:ext cx="11887200" cy="6463308"/>
          </a:xfrm>
          <a:prstGeom prst="rect">
            <a:avLst/>
          </a:prstGeom>
          <a:noFill/>
        </p:spPr>
        <p:txBody>
          <a:bodyPr wrap="square">
            <a:spAutoFit/>
          </a:bodyPr>
          <a:lstStyle/>
          <a:p>
            <a:pPr algn="ctr"/>
            <a:r>
              <a:rPr lang="en-IN" b="1" u="sng" dirty="0">
                <a:latin typeface="Times New Roman" panose="02020603050405020304" pitchFamily="18" charset="0"/>
                <a:cs typeface="Times New Roman" panose="02020603050405020304" pitchFamily="18" charset="0"/>
              </a:rPr>
              <a:t>LITERATURE REVIEW:</a:t>
            </a:r>
          </a:p>
          <a:p>
            <a:pPr algn="just"/>
            <a:endParaRPr lang="en-IN" b="1" i="0" u="none" strike="noStrike" baseline="0" dirty="0">
              <a:latin typeface="Times New Roman" panose="02020603050405020304" pitchFamily="18" charset="0"/>
              <a:cs typeface="Times New Roman" panose="02020603050405020304" pitchFamily="18" charset="0"/>
            </a:endParaRPr>
          </a:p>
          <a:p>
            <a:pPr algn="just"/>
            <a:r>
              <a:rPr lang="en-IN" b="1" i="0" u="none" strike="noStrike" baseline="0" dirty="0" err="1">
                <a:latin typeface="Times New Roman" panose="02020603050405020304" pitchFamily="18" charset="0"/>
                <a:cs typeface="Times New Roman" panose="02020603050405020304" pitchFamily="18" charset="0"/>
              </a:rPr>
              <a:t>Chalie</a:t>
            </a:r>
            <a:r>
              <a:rPr lang="en-IN" b="1" i="0" u="none" strike="noStrike" baseline="0" dirty="0">
                <a:latin typeface="Times New Roman" panose="02020603050405020304" pitchFamily="18" charset="0"/>
                <a:cs typeface="Times New Roman" panose="02020603050405020304" pitchFamily="18" charset="0"/>
              </a:rPr>
              <a:t> </a:t>
            </a:r>
            <a:r>
              <a:rPr lang="en-IN" b="1" i="0" u="none" strike="noStrike" baseline="0" dirty="0" err="1">
                <a:latin typeface="Times New Roman" panose="02020603050405020304" pitchFamily="18" charset="0"/>
                <a:cs typeface="Times New Roman" panose="02020603050405020304" pitchFamily="18" charset="0"/>
              </a:rPr>
              <a:t>Mequanint</a:t>
            </a:r>
            <a:r>
              <a:rPr lang="en-IN" sz="1800" b="1" i="1" dirty="0">
                <a:latin typeface="Times New Roman" panose="02020603050405020304" pitchFamily="18" charset="0"/>
                <a:cs typeface="Times New Roman" panose="02020603050405020304" pitchFamily="18" charset="0"/>
              </a:rPr>
              <a:t> et al</a:t>
            </a:r>
            <a:r>
              <a:rPr lang="en-IN" sz="1800" b="1" dirty="0">
                <a:latin typeface="Times New Roman" panose="02020603050405020304" pitchFamily="18" charset="0"/>
                <a:cs typeface="Times New Roman" panose="02020603050405020304" pitchFamily="18" charset="0"/>
              </a:rPr>
              <a:t>., (2019)</a:t>
            </a:r>
            <a:r>
              <a:rPr lang="en-IN" sz="1800" baseline="30000" dirty="0">
                <a:latin typeface="Times New Roman" panose="02020603050405020304" pitchFamily="18" charset="0"/>
                <a:cs typeface="Times New Roman" panose="02020603050405020304" pitchFamily="18" charset="0"/>
              </a:rPr>
              <a:t>[</a:t>
            </a:r>
            <a:r>
              <a:rPr lang="en-IN" baseline="30000" dirty="0">
                <a:latin typeface="Times New Roman" panose="02020603050405020304" pitchFamily="18" charset="0"/>
                <a:cs typeface="Times New Roman" panose="02020603050405020304" pitchFamily="18" charset="0"/>
              </a:rPr>
              <a:t>9</a:t>
            </a:r>
            <a:r>
              <a:rPr lang="en-IN" sz="1800" baseline="30000" dirty="0">
                <a:latin typeface="Times New Roman" panose="02020603050405020304" pitchFamily="18" charset="0"/>
                <a:cs typeface="Times New Roman" panose="02020603050405020304" pitchFamily="18" charset="0"/>
              </a:rPr>
              <a:t>]</a:t>
            </a:r>
            <a:r>
              <a:rPr lang="en-IN" sz="1800" dirty="0">
                <a:latin typeface="Times New Roman" panose="02020603050405020304" pitchFamily="18" charset="0"/>
                <a:cs typeface="Times New Roman" panose="02020603050405020304" pitchFamily="18" charset="0"/>
              </a:rPr>
              <a:t> </a:t>
            </a:r>
            <a:r>
              <a:rPr lang="en-IN" i="0" u="none" strike="noStrike" baseline="0" dirty="0">
                <a:latin typeface="Times New Roman" panose="02020603050405020304" pitchFamily="18" charset="0"/>
                <a:cs typeface="Times New Roman" panose="02020603050405020304" pitchFamily="18" charset="0"/>
              </a:rPr>
              <a:t>has conducted this </a:t>
            </a:r>
            <a:r>
              <a:rPr lang="en-US" dirty="0">
                <a:latin typeface="Times New Roman" panose="02020603050405020304" pitchFamily="18" charset="0"/>
                <a:cs typeface="Times New Roman" panose="02020603050405020304" pitchFamily="18" charset="0"/>
              </a:rPr>
              <a:t>c</a:t>
            </a:r>
            <a:r>
              <a:rPr lang="en-US" b="0" i="0" u="none" strike="noStrike" baseline="0" dirty="0">
                <a:latin typeface="Times New Roman" panose="02020603050405020304" pitchFamily="18" charset="0"/>
                <a:cs typeface="Times New Roman" panose="02020603050405020304" pitchFamily="18" charset="0"/>
              </a:rPr>
              <a:t>ommunity-based cross-sectional </a:t>
            </a:r>
            <a:r>
              <a:rPr lang="en-IN" i="0" u="none" strike="noStrike" baseline="0" dirty="0">
                <a:latin typeface="Times New Roman" panose="02020603050405020304" pitchFamily="18" charset="0"/>
                <a:cs typeface="Times New Roman" panose="02020603050405020304" pitchFamily="18" charset="0"/>
              </a:rPr>
              <a:t>study</a:t>
            </a:r>
            <a:r>
              <a:rPr lang="en-US" b="0" i="0" u="none" strike="noStrike" baseline="0" dirty="0">
                <a:latin typeface="Times New Roman" panose="02020603050405020304" pitchFamily="18" charset="0"/>
                <a:cs typeface="Times New Roman" panose="02020603050405020304" pitchFamily="18" charset="0"/>
              </a:rPr>
              <a:t> to assess pesticide handling and storage practice, and its associated factors among farmers engaged in irrigation in Gondar town, Ethiopia, 2019. They used simple random sampling technique to select study subjects and a semi-structured questionnaires were used to collect data. About 409 study subjects completed the semi-structured questionnaires. Among the studies subjects, 261 (63.8%) of them had poor pesticide handling and storage practice. Knowledge, </a:t>
            </a:r>
            <a:r>
              <a:rPr lang="en-IN" b="0" i="0" u="none" strike="noStrike" baseline="0" dirty="0">
                <a:latin typeface="Times New Roman" panose="02020603050405020304" pitchFamily="18" charset="0"/>
                <a:cs typeface="Times New Roman" panose="02020603050405020304" pitchFamily="18" charset="0"/>
              </a:rPr>
              <a:t>attitude and educational status, </a:t>
            </a:r>
            <a:r>
              <a:rPr lang="en-US" b="0" i="0" u="none" strike="noStrike" baseline="0" dirty="0">
                <a:latin typeface="Times New Roman" panose="02020603050405020304" pitchFamily="18" charset="0"/>
                <a:cs typeface="Times New Roman" panose="02020603050405020304" pitchFamily="18" charset="0"/>
              </a:rPr>
              <a:t>were factors significantly associated with pesticide handling and storage practice. They concluded that to improve the pesticide handling and storage practice, it is imperative to enhance the level of the farmer’s knowledge through training, and information dissemination in workshops.</a:t>
            </a:r>
          </a:p>
          <a:p>
            <a:pPr algn="just"/>
            <a:endParaRPr lang="en-US" dirty="0">
              <a:latin typeface="Times New Roman" panose="02020603050405020304" pitchFamily="18" charset="0"/>
              <a:cs typeface="Times New Roman" panose="02020603050405020304" pitchFamily="18" charset="0"/>
            </a:endParaRPr>
          </a:p>
          <a:p>
            <a:pPr algn="just"/>
            <a:r>
              <a:rPr lang="en-IN" sz="1800" b="1" i="0" u="none" strike="noStrike" baseline="0" dirty="0">
                <a:latin typeface="Times New Roman" panose="02020603050405020304" pitchFamily="18" charset="0"/>
                <a:cs typeface="Times New Roman" panose="02020603050405020304" pitchFamily="18" charset="0"/>
              </a:rPr>
              <a:t>Mustapha FA </a:t>
            </a:r>
            <a:r>
              <a:rPr lang="en-IN" sz="1800" b="1" i="1" dirty="0">
                <a:latin typeface="Times New Roman" panose="02020603050405020304" pitchFamily="18" charset="0"/>
                <a:cs typeface="Times New Roman" panose="02020603050405020304" pitchFamily="18" charset="0"/>
              </a:rPr>
              <a:t>et al</a:t>
            </a:r>
            <a:r>
              <a:rPr lang="en-IN" sz="1800" b="1" dirty="0">
                <a:latin typeface="Times New Roman" panose="02020603050405020304" pitchFamily="18" charset="0"/>
                <a:cs typeface="Times New Roman" panose="02020603050405020304" pitchFamily="18" charset="0"/>
              </a:rPr>
              <a:t>., (2017)</a:t>
            </a:r>
            <a:r>
              <a:rPr lang="en-IN" sz="1800" baseline="30000" dirty="0">
                <a:latin typeface="Times New Roman" panose="02020603050405020304" pitchFamily="18" charset="0"/>
                <a:cs typeface="Times New Roman" panose="02020603050405020304" pitchFamily="18" charset="0"/>
              </a:rPr>
              <a:t>[10]</a:t>
            </a: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has </a:t>
            </a:r>
            <a:r>
              <a:rPr lang="en-IN" sz="1800" i="0" u="none" strike="noStrike" baseline="0" dirty="0">
                <a:latin typeface="Times New Roman" panose="02020603050405020304" pitchFamily="18" charset="0"/>
                <a:cs typeface="Times New Roman" panose="02020603050405020304" pitchFamily="18" charset="0"/>
              </a:rPr>
              <a:t>conducted </a:t>
            </a:r>
            <a:r>
              <a:rPr lang="en-IN" dirty="0">
                <a:latin typeface="Times New Roman" panose="02020603050405020304" pitchFamily="18" charset="0"/>
                <a:cs typeface="Times New Roman" panose="02020603050405020304" pitchFamily="18" charset="0"/>
              </a:rPr>
              <a:t>a</a:t>
            </a:r>
            <a:r>
              <a:rPr lang="en-IN" sz="1800" i="0" u="none" strike="noStrike" baseline="0" dirty="0">
                <a:latin typeface="Times New Roman" panose="02020603050405020304" pitchFamily="18" charset="0"/>
                <a:cs typeface="Times New Roman" panose="02020603050405020304" pitchFamily="18" charset="0"/>
              </a:rPr>
              <a:t> study on</a:t>
            </a:r>
            <a:r>
              <a:rPr lang="en-US" dirty="0">
                <a:latin typeface="Times New Roman" panose="02020603050405020304" pitchFamily="18" charset="0"/>
                <a:cs typeface="Times New Roman" panose="02020603050405020304" pitchFamily="18" charset="0"/>
              </a:rPr>
              <a:t> </a:t>
            </a:r>
            <a:r>
              <a:rPr lang="en-US" sz="1800" b="0" i="0" u="none" strike="noStrike" baseline="0" dirty="0">
                <a:latin typeface="Times New Roman" panose="02020603050405020304" pitchFamily="18" charset="0"/>
                <a:cs typeface="Times New Roman" panose="02020603050405020304" pitchFamily="18" charset="0"/>
              </a:rPr>
              <a:t>assessing the levels of knowledge, attitude and practices of Kuwaiti farmers regarding the safe use of pesticides. A total of 250 farmers participated in this study through interviews and on-farm. The majority of the farmers acknowledged that pesticides were harmful to their health (71%) and the environment (65%). However, farmers’ level of knowledge of pesticide safety is insufficient. Over 70% of the farmers did not read or follow pesticide label instructions, and 58% did not use any personal protective equipment (PPE) when handling pesticides. Educated farmers were significantly more likely to use PPE compared with famers with limited formal education (2 = 9.89, p &lt; 0.05). Storage of pesticides within living areas was reported by 20% of farmers. When disposing of pesticide wastes, respondents adopted unsafe practices such as discarding, incinerating, or burying empty pesticide containers on-farm, or reusing the containers. Farmers also reported disposing leftover pesticide solution or old pesticide stocks on-farm or in the sewer. A significant number (82%) of the farmers reported at least one symptom of acute pesticide poisoning. Although farmers’ knowledge of pesticide hazards was high, the reported safety measures were poor. Comprehensive intervention measures to reduce the health and environmental risks of pesticides are needed, including pesticide safety training programs for farmers, stringent enforcement of pesticide laws, and promoting integrated pest management and non-synthetic methods of pest control.</a:t>
            </a:r>
            <a:endParaRPr lang="en-IN" dirty="0">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C6421B65-7739-44BB-BBB8-216BD919D829}"/>
              </a:ext>
            </a:extLst>
          </p:cNvPr>
          <p:cNvSpPr>
            <a:spLocks noGrp="1"/>
          </p:cNvSpPr>
          <p:nvPr>
            <p:ph type="sldNum" sz="quarter" idx="12"/>
          </p:nvPr>
        </p:nvSpPr>
        <p:spPr/>
        <p:txBody>
          <a:bodyPr/>
          <a:lstStyle/>
          <a:p>
            <a:fld id="{5C3758DD-7464-4C44-B2F3-87DB7CD533DE}" type="slidenum">
              <a:rPr lang="en-IN" smtClean="0"/>
              <a:pPr/>
              <a:t>4</a:t>
            </a:fld>
            <a:endParaRPr lang="en-IN"/>
          </a:p>
        </p:txBody>
      </p:sp>
    </p:spTree>
    <p:extLst>
      <p:ext uri="{BB962C8B-B14F-4D97-AF65-F5344CB8AC3E}">
        <p14:creationId xmlns:p14="http://schemas.microsoft.com/office/powerpoint/2010/main" val="24907029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1BF7144-5C16-4380-9341-B766E929E8B0}"/>
              </a:ext>
            </a:extLst>
          </p:cNvPr>
          <p:cNvSpPr txBox="1"/>
          <p:nvPr/>
        </p:nvSpPr>
        <p:spPr>
          <a:xfrm>
            <a:off x="3122644" y="3858002"/>
            <a:ext cx="6096000"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18: </a:t>
            </a:r>
            <a:r>
              <a:rPr lang="en-IN" b="1" dirty="0">
                <a:latin typeface="Times New Roman" panose="02020603050405020304" pitchFamily="18" charset="0"/>
                <a:ea typeface="Calibri" panose="020F0502020204030204" pitchFamily="34" charset="0"/>
                <a:cs typeface="Times New Roman" panose="02020603050405020304" pitchFamily="18" charset="0"/>
              </a:rPr>
              <a:t>M</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ethods of disposal of pesticide containers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Chart 3">
            <a:extLst>
              <a:ext uri="{FF2B5EF4-FFF2-40B4-BE49-F238E27FC236}">
                <a16:creationId xmlns:a16="http://schemas.microsoft.com/office/drawing/2014/main" id="{A51F7D2A-051D-4F36-B35E-6C56C90C3A9F}"/>
              </a:ext>
            </a:extLst>
          </p:cNvPr>
          <p:cNvGraphicFramePr>
            <a:graphicFrameLocks/>
          </p:cNvGraphicFramePr>
          <p:nvPr>
            <p:extLst>
              <p:ext uri="{D42A27DB-BD31-4B8C-83A1-F6EECF244321}">
                <p14:modId xmlns:p14="http://schemas.microsoft.com/office/powerpoint/2010/main" val="1877139961"/>
              </p:ext>
            </p:extLst>
          </p:nvPr>
        </p:nvGraphicFramePr>
        <p:xfrm>
          <a:off x="630827" y="158662"/>
          <a:ext cx="10898155" cy="3890865"/>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a:extLst>
              <a:ext uri="{FF2B5EF4-FFF2-40B4-BE49-F238E27FC236}">
                <a16:creationId xmlns:a16="http://schemas.microsoft.com/office/drawing/2014/main" id="{9A77F60F-C9B9-499A-A0EC-5F3CE8627C14}"/>
              </a:ext>
            </a:extLst>
          </p:cNvPr>
          <p:cNvSpPr/>
          <p:nvPr/>
        </p:nvSpPr>
        <p:spPr>
          <a:xfrm>
            <a:off x="0" y="4441806"/>
            <a:ext cx="12111135" cy="2249527"/>
          </a:xfrm>
          <a:prstGeom prst="rect">
            <a:avLst/>
          </a:prstGeom>
        </p:spPr>
        <p:txBody>
          <a:bodyPr wrap="square">
            <a:spAutoFit/>
          </a:bodyPr>
          <a:lstStyle/>
          <a:p>
            <a:pPr marL="342900" lvl="0" indent="-342900" algn="just">
              <a:lnSpc>
                <a:spcPct val="107000"/>
              </a:lnSpc>
              <a:spcAft>
                <a:spcPts val="800"/>
              </a:spcAft>
              <a:buFont typeface="Arial" panose="020B0604020202020204" pitchFamily="34" charset="0"/>
              <a:buChar char="•"/>
              <a:tabLst>
                <a:tab pos="457200" algn="l"/>
              </a:tabLst>
            </a:pPr>
            <a:r>
              <a:rPr lang="en-IN" dirty="0">
                <a:latin typeface="Times New Roman" panose="02020603050405020304" pitchFamily="18" charset="0"/>
                <a:ea typeface="Calibri" panose="020F0502020204030204" pitchFamily="34" charset="0"/>
                <a:cs typeface="Times New Roman" panose="02020603050405020304" pitchFamily="18" charset="0"/>
              </a:rPr>
              <a:t>From our study, among 311 participants who dispose the containers, 106(34.1%) of participants return the empty bottles to the crap sellers or to the waste management sites, 86(27.7%) of participants throw in open field, 80(25.7%) throw their used pesticide containers in dustbin and 39(12.5%) do opt other methods for disposing (Figure 18).</a:t>
            </a:r>
          </a:p>
          <a:p>
            <a:pPr marL="342900" lvl="0" indent="-342900" algn="just">
              <a:lnSpc>
                <a:spcPct val="107000"/>
              </a:lnSpc>
              <a:spcAft>
                <a:spcPts val="800"/>
              </a:spcAft>
              <a:buFont typeface="Arial" panose="020B0604020202020204" pitchFamily="34" charset="0"/>
              <a:buChar char="•"/>
              <a:tabLst>
                <a:tab pos="457200" algn="l"/>
              </a:tabLst>
            </a:pPr>
            <a:r>
              <a:rPr lang="en-IN" dirty="0">
                <a:latin typeface="Times New Roman" panose="02020603050405020304" pitchFamily="18" charset="0"/>
                <a:ea typeface="Calibri" panose="020F0502020204030204" pitchFamily="34" charset="0"/>
                <a:cs typeface="Times New Roman" panose="02020603050405020304" pitchFamily="18" charset="0"/>
              </a:rPr>
              <a:t>According to the study conducted by </a:t>
            </a:r>
            <a:r>
              <a:rPr lang="en-US" i="1" dirty="0">
                <a:latin typeface="Times New Roman" panose="02020603050405020304" pitchFamily="18" charset="0"/>
                <a:ea typeface="Calibri" panose="020F0502020204030204" pitchFamily="34" charset="0"/>
                <a:cs typeface="Times New Roman" panose="02020603050405020304" pitchFamily="18" charset="0"/>
              </a:rPr>
              <a:t>Mustapha FA et al.,</a:t>
            </a:r>
            <a:r>
              <a:rPr lang="en-US" baseline="30000" dirty="0">
                <a:latin typeface="Times New Roman" panose="02020603050405020304" pitchFamily="18" charset="0"/>
                <a:ea typeface="Calibri" panose="020F0502020204030204" pitchFamily="34" charset="0"/>
                <a:cs typeface="Times New Roman" panose="02020603050405020304" pitchFamily="18" charset="0"/>
              </a:rPr>
              <a:t>[10]</a:t>
            </a:r>
            <a:r>
              <a:rPr lang="en-US" i="1" dirty="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(2017) and </a:t>
            </a:r>
            <a:r>
              <a:rPr lang="en-US" i="1" dirty="0">
                <a:latin typeface="Times New Roman" panose="02020603050405020304" pitchFamily="18" charset="0"/>
                <a:ea typeface="Calibri" panose="020F0502020204030204" pitchFamily="34" charset="0"/>
                <a:cs typeface="Times New Roman" panose="02020603050405020304" pitchFamily="18" charset="0"/>
              </a:rPr>
              <a:t>Muhammad M et al.,</a:t>
            </a:r>
            <a:r>
              <a:rPr lang="en-US" baseline="30000" dirty="0">
                <a:latin typeface="Times New Roman" panose="02020603050405020304" pitchFamily="18" charset="0"/>
                <a:ea typeface="Calibri" panose="020F0502020204030204" pitchFamily="34" charset="0"/>
                <a:cs typeface="Times New Roman" panose="02020603050405020304" pitchFamily="18" charset="0"/>
              </a:rPr>
              <a:t>[27]</a:t>
            </a:r>
            <a:r>
              <a:rPr lang="en-US" i="1" dirty="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(2019) the common way of disposing of empty pesticide containers was placing them in garbage containers and/or dumpsters for disposal at the landfill (50%), incinerating them on the farm (43%), or delivering them to the municipality hazardous waste collection sites for disposal (39%) and the respondents (25%) also buried the containers on-farm or discarded them on the farm (27%).</a:t>
            </a:r>
            <a:endParaRPr lang="en-IN"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6DABEFEA-0128-4CAD-88EB-7A52ED1FD2D5}"/>
              </a:ext>
            </a:extLst>
          </p:cNvPr>
          <p:cNvSpPr>
            <a:spLocks noGrp="1"/>
          </p:cNvSpPr>
          <p:nvPr>
            <p:ph type="sldNum" sz="quarter" idx="12"/>
          </p:nvPr>
        </p:nvSpPr>
        <p:spPr/>
        <p:txBody>
          <a:bodyPr/>
          <a:lstStyle/>
          <a:p>
            <a:fld id="{5C3758DD-7464-4C44-B2F3-87DB7CD533DE}" type="slidenum">
              <a:rPr lang="en-IN" smtClean="0"/>
              <a:pPr/>
              <a:t>40</a:t>
            </a:fld>
            <a:endParaRPr lang="en-IN"/>
          </a:p>
        </p:txBody>
      </p:sp>
    </p:spTree>
    <p:extLst>
      <p:ext uri="{BB962C8B-B14F-4D97-AF65-F5344CB8AC3E}">
        <p14:creationId xmlns:p14="http://schemas.microsoft.com/office/powerpoint/2010/main" val="17011419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C5901D1-3402-481F-89E4-CD12E7B0F2B2}"/>
              </a:ext>
            </a:extLst>
          </p:cNvPr>
          <p:cNvGraphicFramePr>
            <a:graphicFrameLocks noGrp="1"/>
          </p:cNvGraphicFramePr>
          <p:nvPr>
            <p:extLst>
              <p:ext uri="{D42A27DB-BD31-4B8C-83A1-F6EECF244321}">
                <p14:modId xmlns:p14="http://schemas.microsoft.com/office/powerpoint/2010/main" val="2613849594"/>
              </p:ext>
            </p:extLst>
          </p:nvPr>
        </p:nvGraphicFramePr>
        <p:xfrm>
          <a:off x="410547" y="1062222"/>
          <a:ext cx="6097554" cy="2745928"/>
        </p:xfrm>
        <a:graphic>
          <a:graphicData uri="http://schemas.openxmlformats.org/drawingml/2006/table">
            <a:tbl>
              <a:tblPr firstRow="1" firstCol="1" bandRow="1">
                <a:tableStyleId>{5940675A-B579-460E-94D1-54222C63F5DA}</a:tableStyleId>
              </a:tblPr>
              <a:tblGrid>
                <a:gridCol w="577736">
                  <a:extLst>
                    <a:ext uri="{9D8B030D-6E8A-4147-A177-3AD203B41FA5}">
                      <a16:colId xmlns:a16="http://schemas.microsoft.com/office/drawing/2014/main" val="1111628688"/>
                    </a:ext>
                  </a:extLst>
                </a:gridCol>
                <a:gridCol w="2288215">
                  <a:extLst>
                    <a:ext uri="{9D8B030D-6E8A-4147-A177-3AD203B41FA5}">
                      <a16:colId xmlns:a16="http://schemas.microsoft.com/office/drawing/2014/main" val="3119461940"/>
                    </a:ext>
                  </a:extLst>
                </a:gridCol>
                <a:gridCol w="1746270">
                  <a:extLst>
                    <a:ext uri="{9D8B030D-6E8A-4147-A177-3AD203B41FA5}">
                      <a16:colId xmlns:a16="http://schemas.microsoft.com/office/drawing/2014/main" val="1359428931"/>
                    </a:ext>
                  </a:extLst>
                </a:gridCol>
                <a:gridCol w="1485333">
                  <a:extLst>
                    <a:ext uri="{9D8B030D-6E8A-4147-A177-3AD203B41FA5}">
                      <a16:colId xmlns:a16="http://schemas.microsoft.com/office/drawing/2014/main" val="3201693623"/>
                    </a:ext>
                  </a:extLst>
                </a:gridCol>
              </a:tblGrid>
              <a:tr h="1324947">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 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Re-use of used empt</a:t>
                      </a:r>
                      <a:r>
                        <a:rPr lang="en-IN" b="1" dirty="0">
                          <a:latin typeface="Times New Roman" panose="02020603050405020304" pitchFamily="18" charset="0"/>
                          <a:ea typeface="Calibri" panose="020F0502020204030204" pitchFamily="34" charset="0"/>
                          <a:cs typeface="Times New Roman" panose="02020603050405020304" pitchFamily="18" charset="0"/>
                        </a:rPr>
                        <a:t>y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pesticide bottles or containers for storing food or water </a:t>
                      </a: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(N=101)</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64698"/>
                  </a:ext>
                </a:extLst>
              </a:tr>
              <a:tr h="731418">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Yes</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46</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45.5%</a:t>
                      </a:r>
                    </a:p>
                  </a:txBody>
                  <a:tcPr marL="68580" marR="68580" marT="0" marB="0" anchor="ctr"/>
                </a:tc>
                <a:extLst>
                  <a:ext uri="{0D108BD9-81ED-4DB2-BD59-A6C34878D82A}">
                    <a16:rowId xmlns:a16="http://schemas.microsoft.com/office/drawing/2014/main" val="3029573734"/>
                  </a:ext>
                </a:extLst>
              </a:tr>
              <a:tr h="68956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54</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54.5%</a:t>
                      </a:r>
                    </a:p>
                  </a:txBody>
                  <a:tcPr marL="68580" marR="68580" marT="0" marB="0" anchor="ctr"/>
                </a:tc>
                <a:extLst>
                  <a:ext uri="{0D108BD9-81ED-4DB2-BD59-A6C34878D82A}">
                    <a16:rowId xmlns:a16="http://schemas.microsoft.com/office/drawing/2014/main" val="2459881703"/>
                  </a:ext>
                </a:extLst>
              </a:tr>
            </a:tbl>
          </a:graphicData>
        </a:graphic>
      </p:graphicFrame>
      <p:sp>
        <p:nvSpPr>
          <p:cNvPr id="6" name="TextBox 5">
            <a:extLst>
              <a:ext uri="{FF2B5EF4-FFF2-40B4-BE49-F238E27FC236}">
                <a16:creationId xmlns:a16="http://schemas.microsoft.com/office/drawing/2014/main" id="{CCAC2F70-2145-43B5-BBD9-C0F24AF6FC68}"/>
              </a:ext>
            </a:extLst>
          </p:cNvPr>
          <p:cNvSpPr txBox="1"/>
          <p:nvPr/>
        </p:nvSpPr>
        <p:spPr>
          <a:xfrm>
            <a:off x="410547" y="75927"/>
            <a:ext cx="11644604"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19: Response to Question Number 19</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19: (</a:t>
            </a:r>
            <a:r>
              <a:rPr lang="en-IN" b="1" dirty="0">
                <a:latin typeface="Times New Roman" panose="02020603050405020304" pitchFamily="18" charset="0"/>
                <a:ea typeface="Calibri" panose="020F0502020204030204" pitchFamily="34" charset="0"/>
                <a:cs typeface="Times New Roman" panose="02020603050405020304" pitchFamily="18" charset="0"/>
              </a:rPr>
              <a:t>If no, d</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o you re-use the used empt</a:t>
            </a:r>
            <a:r>
              <a:rPr lang="en-IN" b="1" dirty="0">
                <a:latin typeface="Times New Roman" panose="02020603050405020304" pitchFamily="18" charset="0"/>
                <a:ea typeface="Calibri" panose="020F0502020204030204" pitchFamily="34" charset="0"/>
                <a:cs typeface="Times New Roman" panose="02020603050405020304" pitchFamily="18" charset="0"/>
              </a:rPr>
              <a:t>y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pesticide bottles or containers for storing food or water?)</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6FB6D2D7-592C-4816-B8A4-8B9F47A63E45}"/>
              </a:ext>
            </a:extLst>
          </p:cNvPr>
          <p:cNvSpPr txBox="1"/>
          <p:nvPr/>
        </p:nvSpPr>
        <p:spPr>
          <a:xfrm>
            <a:off x="254258" y="4152000"/>
            <a:ext cx="6253843" cy="2643481"/>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Latha" panose="020B0604020202020204" pitchFamily="34" charset="0"/>
              </a:rPr>
              <a:t>With a non-significant interest in the current study 46(45.5</a:t>
            </a:r>
            <a:r>
              <a:rPr lang="en-US" sz="1800" dirty="0">
                <a:effectLst/>
                <a:latin typeface="Times New Roman" panose="02020603050405020304" pitchFamily="18" charset="0"/>
                <a:ea typeface="Calibri" panose="020F0502020204030204" pitchFamily="34" charset="0"/>
                <a:cs typeface="Latha" panose="020B0604020202020204" pitchFamily="34" charset="0"/>
              </a:rPr>
              <a:t>%) </a:t>
            </a:r>
            <a:r>
              <a:rPr lang="en-IN" sz="1800" dirty="0">
                <a:effectLst/>
                <a:latin typeface="Times New Roman" panose="02020603050405020304" pitchFamily="18" charset="0"/>
                <a:ea typeface="Calibri" panose="020F0502020204030204" pitchFamily="34" charset="0"/>
                <a:cs typeface="Latha" panose="020B0604020202020204" pitchFamily="34" charset="0"/>
              </a:rPr>
              <a:t>participants re-use containers of pesticide for storing food items or water, whereas </a:t>
            </a:r>
            <a:r>
              <a:rPr lang="en-IN" dirty="0">
                <a:latin typeface="Times New Roman" panose="02020603050405020304" pitchFamily="18" charset="0"/>
                <a:ea typeface="Calibri" panose="020F0502020204030204" pitchFamily="34" charset="0"/>
                <a:cs typeface="Latha" panose="020B0604020202020204" pitchFamily="34" charset="0"/>
              </a:rPr>
              <a:t>54</a:t>
            </a:r>
            <a:r>
              <a:rPr lang="en-IN" sz="1800" dirty="0">
                <a:effectLst/>
                <a:latin typeface="Times New Roman" panose="02020603050405020304" pitchFamily="18" charset="0"/>
                <a:ea typeface="Calibri" panose="020F0502020204030204" pitchFamily="34" charset="0"/>
                <a:cs typeface="Latha" panose="020B0604020202020204" pitchFamily="34" charset="0"/>
              </a:rPr>
              <a:t>(54.5%) of participants reuse the containers for other purposes (Figure 19). </a:t>
            </a:r>
          </a:p>
          <a:p>
            <a:pPr marL="285750" indent="-285750" algn="just">
              <a:lnSpc>
                <a:spcPct val="150000"/>
              </a:lnSpc>
              <a:spcAft>
                <a:spcPts val="800"/>
              </a:spcAf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Latha" panose="020B0604020202020204" pitchFamily="34" charset="0"/>
              </a:rPr>
              <a:t>The results </a:t>
            </a:r>
            <a:r>
              <a:rPr lang="en-IN" dirty="0">
                <a:latin typeface="Times New Roman" panose="02020603050405020304" pitchFamily="18" charset="0"/>
                <a:ea typeface="Calibri" panose="020F0502020204030204" pitchFamily="34" charset="0"/>
                <a:cs typeface="Latha" panose="020B0604020202020204" pitchFamily="34" charset="0"/>
              </a:rPr>
              <a:t>contradicted</a:t>
            </a:r>
            <a:r>
              <a:rPr lang="en-IN" sz="1800" dirty="0">
                <a:effectLst/>
                <a:latin typeface="Times New Roman" panose="02020603050405020304" pitchFamily="18" charset="0"/>
                <a:ea typeface="Calibri" panose="020F0502020204030204" pitchFamily="34" charset="0"/>
                <a:cs typeface="Latha" panose="020B0604020202020204" pitchFamily="34" charset="0"/>
              </a:rPr>
              <a:t> to the previous study conducted by </a:t>
            </a:r>
            <a:r>
              <a:rPr lang="en-IN" sz="1800" i="1" dirty="0" err="1">
                <a:effectLst/>
                <a:latin typeface="Times New Roman" panose="02020603050405020304" pitchFamily="18" charset="0"/>
                <a:ea typeface="Calibri" panose="020F0502020204030204" pitchFamily="34" charset="0"/>
                <a:cs typeface="Latha" panose="020B0604020202020204" pitchFamily="34" charset="0"/>
              </a:rPr>
              <a:t>Hilaya</a:t>
            </a:r>
            <a:r>
              <a:rPr lang="en-IN" sz="1800" i="1" dirty="0">
                <a:effectLst/>
                <a:latin typeface="Times New Roman" panose="02020603050405020304" pitchFamily="18" charset="0"/>
                <a:ea typeface="Calibri" panose="020F0502020204030204" pitchFamily="34" charset="0"/>
                <a:cs typeface="Latha" panose="020B0604020202020204" pitchFamily="34" charset="0"/>
              </a:rPr>
              <a:t> AG et al.,</a:t>
            </a:r>
            <a:r>
              <a:rPr lang="en-IN" sz="1800" baseline="30000" dirty="0">
                <a:effectLst/>
                <a:latin typeface="Times New Roman" panose="02020603050405020304" pitchFamily="18" charset="0"/>
                <a:ea typeface="Calibri" panose="020F0502020204030204" pitchFamily="34" charset="0"/>
                <a:cs typeface="Latha" panose="020B0604020202020204" pitchFamily="34" charset="0"/>
              </a:rPr>
              <a:t>[28]</a:t>
            </a:r>
            <a:r>
              <a:rPr lang="en-IN" sz="1800" i="1" dirty="0">
                <a:effectLst/>
                <a:latin typeface="Times New Roman" panose="02020603050405020304" pitchFamily="18" charset="0"/>
                <a:ea typeface="Calibri" panose="020F0502020204030204" pitchFamily="34" charset="0"/>
                <a:cs typeface="Latha" panose="020B0604020202020204" pitchFamily="34" charset="0"/>
              </a:rPr>
              <a:t> (2016).</a:t>
            </a:r>
            <a:endParaRPr lang="en-IN" sz="1800" dirty="0">
              <a:effectLst/>
              <a:latin typeface="Calibri" panose="020F0502020204030204" pitchFamily="34" charset="0"/>
              <a:ea typeface="Calibri" panose="020F0502020204030204" pitchFamily="34" charset="0"/>
              <a:cs typeface="Latha" panose="020B0604020202020204" pitchFamily="34" charset="0"/>
            </a:endParaRPr>
          </a:p>
        </p:txBody>
      </p:sp>
      <p:graphicFrame>
        <p:nvGraphicFramePr>
          <p:cNvPr id="9" name="Chart 8">
            <a:extLst>
              <a:ext uri="{FF2B5EF4-FFF2-40B4-BE49-F238E27FC236}">
                <a16:creationId xmlns:a16="http://schemas.microsoft.com/office/drawing/2014/main" id="{92B3C0E9-148D-4E4D-B75A-024C7ED34652}"/>
              </a:ext>
            </a:extLst>
          </p:cNvPr>
          <p:cNvGraphicFramePr>
            <a:graphicFrameLocks/>
          </p:cNvGraphicFramePr>
          <p:nvPr>
            <p:extLst>
              <p:ext uri="{D42A27DB-BD31-4B8C-83A1-F6EECF244321}">
                <p14:modId xmlns:p14="http://schemas.microsoft.com/office/powerpoint/2010/main" val="1081170855"/>
              </p:ext>
            </p:extLst>
          </p:nvPr>
        </p:nvGraphicFramePr>
        <p:xfrm>
          <a:off x="6381453" y="1134478"/>
          <a:ext cx="5400000" cy="4286607"/>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EF8573F6-A46D-48A1-B105-0A9493928FF9}"/>
              </a:ext>
            </a:extLst>
          </p:cNvPr>
          <p:cNvSpPr txBox="1"/>
          <p:nvPr/>
        </p:nvSpPr>
        <p:spPr>
          <a:xfrm>
            <a:off x="7137918" y="5327780"/>
            <a:ext cx="4799824" cy="646331"/>
          </a:xfrm>
          <a:prstGeom prst="rect">
            <a:avLst/>
          </a:prstGeom>
          <a:noFill/>
        </p:spPr>
        <p:txBody>
          <a:bodyPr wrap="square" rtlCol="0">
            <a:spAutoFit/>
          </a:bodyPr>
          <a:lstStyle/>
          <a:p>
            <a:r>
              <a:rPr lang="en-IN" b="1" dirty="0">
                <a:latin typeface="Times New Roman" panose="02020603050405020304" pitchFamily="18" charset="0"/>
                <a:cs typeface="Times New Roman" panose="02020603050405020304" pitchFamily="18" charset="0"/>
              </a:rPr>
              <a:t>Figure 19: R</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e-use of used empt</a:t>
            </a:r>
            <a:r>
              <a:rPr lang="en-IN" b="1" dirty="0">
                <a:latin typeface="Times New Roman" panose="02020603050405020304" pitchFamily="18" charset="0"/>
                <a:ea typeface="Calibri" panose="020F0502020204030204" pitchFamily="34" charset="0"/>
                <a:cs typeface="Times New Roman" panose="02020603050405020304" pitchFamily="18" charset="0"/>
              </a:rPr>
              <a:t>y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pesticide bottles or containers for storing food or water</a:t>
            </a:r>
            <a:endParaRPr lang="en-IN" b="1"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FB0E5B62-4817-4F76-B586-AE4364F84A8C}"/>
              </a:ext>
            </a:extLst>
          </p:cNvPr>
          <p:cNvSpPr>
            <a:spLocks noGrp="1"/>
          </p:cNvSpPr>
          <p:nvPr>
            <p:ph type="sldNum" sz="quarter" idx="12"/>
          </p:nvPr>
        </p:nvSpPr>
        <p:spPr/>
        <p:txBody>
          <a:bodyPr/>
          <a:lstStyle/>
          <a:p>
            <a:fld id="{5C3758DD-7464-4C44-B2F3-87DB7CD533DE}" type="slidenum">
              <a:rPr lang="en-IN" smtClean="0"/>
              <a:pPr/>
              <a:t>41</a:t>
            </a:fld>
            <a:endParaRPr lang="en-IN"/>
          </a:p>
        </p:txBody>
      </p:sp>
    </p:spTree>
    <p:extLst>
      <p:ext uri="{BB962C8B-B14F-4D97-AF65-F5344CB8AC3E}">
        <p14:creationId xmlns:p14="http://schemas.microsoft.com/office/powerpoint/2010/main" val="23018585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429980-1810-4B4E-9D0E-7DC93994549A}"/>
              </a:ext>
            </a:extLst>
          </p:cNvPr>
          <p:cNvSpPr txBox="1"/>
          <p:nvPr/>
        </p:nvSpPr>
        <p:spPr>
          <a:xfrm>
            <a:off x="867747" y="0"/>
            <a:ext cx="10979021"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a:t>
            </a:r>
            <a:r>
              <a:rPr lang="en-IN" b="1" dirty="0">
                <a:latin typeface="Times New Roman" panose="02020603050405020304" pitchFamily="18" charset="0"/>
                <a:ea typeface="Calibri" panose="020F0502020204030204" pitchFamily="34" charset="0"/>
                <a:cs typeface="Times New Roman" panose="02020603050405020304" pitchFamily="18" charset="0"/>
              </a:rPr>
              <a:t>20</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 Response to Question Number </a:t>
            </a:r>
            <a:r>
              <a:rPr lang="en-IN" b="1" dirty="0">
                <a:latin typeface="Times New Roman" panose="02020603050405020304" pitchFamily="18" charset="0"/>
                <a:ea typeface="Calibri" panose="020F0502020204030204" pitchFamily="34" charset="0"/>
                <a:cs typeface="Times New Roman" panose="02020603050405020304" pitchFamily="18" charset="0"/>
              </a:rPr>
              <a:t>20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a:t>
            </a:r>
            <a:r>
              <a:rPr lang="en-IN" b="1" dirty="0">
                <a:latin typeface="Times New Roman" panose="02020603050405020304" pitchFamily="18" charset="0"/>
                <a:ea typeface="Calibri" panose="020F0502020204030204" pitchFamily="34" charset="0"/>
                <a:cs typeface="Times New Roman" panose="02020603050405020304" pitchFamily="18" charset="0"/>
              </a:rPr>
              <a:t>20</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 (Are you aware of pesticide toxicity level by </a:t>
            </a:r>
            <a:r>
              <a:rPr lang="en-IN" b="1" dirty="0">
                <a:latin typeface="Times New Roman" panose="02020603050405020304" pitchFamily="18" charset="0"/>
                <a:ea typeface="Calibri" panose="020F0502020204030204" pitchFamily="34" charset="0"/>
                <a:cs typeface="Times New Roman" panose="02020603050405020304" pitchFamily="18" charset="0"/>
              </a:rPr>
              <a:t>read</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ing the signs or symbols on the label?)</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056C2FA8-19C8-4252-AD30-2972E37C5C2C}"/>
              </a:ext>
            </a:extLst>
          </p:cNvPr>
          <p:cNvGraphicFramePr>
            <a:graphicFrameLocks noGrp="1"/>
          </p:cNvGraphicFramePr>
          <p:nvPr>
            <p:extLst>
              <p:ext uri="{D42A27DB-BD31-4B8C-83A1-F6EECF244321}">
                <p14:modId xmlns:p14="http://schemas.microsoft.com/office/powerpoint/2010/main" val="1217874488"/>
              </p:ext>
            </p:extLst>
          </p:nvPr>
        </p:nvGraphicFramePr>
        <p:xfrm>
          <a:off x="345232" y="989043"/>
          <a:ext cx="6008916" cy="3376513"/>
        </p:xfrm>
        <a:graphic>
          <a:graphicData uri="http://schemas.openxmlformats.org/drawingml/2006/table">
            <a:tbl>
              <a:tblPr firstRow="1" firstCol="1" bandRow="1">
                <a:tableStyleId>{5940675A-B579-460E-94D1-54222C63F5DA}</a:tableStyleId>
              </a:tblPr>
              <a:tblGrid>
                <a:gridCol w="690466">
                  <a:extLst>
                    <a:ext uri="{9D8B030D-6E8A-4147-A177-3AD203B41FA5}">
                      <a16:colId xmlns:a16="http://schemas.microsoft.com/office/drawing/2014/main" val="3383039550"/>
                    </a:ext>
                  </a:extLst>
                </a:gridCol>
                <a:gridCol w="1940179">
                  <a:extLst>
                    <a:ext uri="{9D8B030D-6E8A-4147-A177-3AD203B41FA5}">
                      <a16:colId xmlns:a16="http://schemas.microsoft.com/office/drawing/2014/main" val="2474554240"/>
                    </a:ext>
                  </a:extLst>
                </a:gridCol>
                <a:gridCol w="1876042">
                  <a:extLst>
                    <a:ext uri="{9D8B030D-6E8A-4147-A177-3AD203B41FA5}">
                      <a16:colId xmlns:a16="http://schemas.microsoft.com/office/drawing/2014/main" val="1071877050"/>
                    </a:ext>
                  </a:extLst>
                </a:gridCol>
                <a:gridCol w="1502229">
                  <a:extLst>
                    <a:ext uri="{9D8B030D-6E8A-4147-A177-3AD203B41FA5}">
                      <a16:colId xmlns:a16="http://schemas.microsoft.com/office/drawing/2014/main" val="3481732491"/>
                    </a:ext>
                  </a:extLst>
                </a:gridCol>
              </a:tblGrid>
              <a:tr h="1301309">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Aware of pesticide toxicity level by reading the signs and symbols on the label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43609135"/>
                  </a:ext>
                </a:extLst>
              </a:tr>
              <a:tr h="91222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Yes</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85</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20.6%</a:t>
                      </a:r>
                    </a:p>
                  </a:txBody>
                  <a:tcPr marL="68580" marR="68580" marT="0" marB="0" anchor="ctr"/>
                </a:tc>
                <a:extLst>
                  <a:ext uri="{0D108BD9-81ED-4DB2-BD59-A6C34878D82A}">
                    <a16:rowId xmlns:a16="http://schemas.microsoft.com/office/drawing/2014/main" val="3878793521"/>
                  </a:ext>
                </a:extLst>
              </a:tr>
              <a:tr h="91222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327</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79.4%</a:t>
                      </a:r>
                    </a:p>
                  </a:txBody>
                  <a:tcPr marL="68580" marR="68580" marT="0" marB="0" anchor="ctr"/>
                </a:tc>
                <a:extLst>
                  <a:ext uri="{0D108BD9-81ED-4DB2-BD59-A6C34878D82A}">
                    <a16:rowId xmlns:a16="http://schemas.microsoft.com/office/drawing/2014/main" val="3544343939"/>
                  </a:ext>
                </a:extLst>
              </a:tr>
            </a:tbl>
          </a:graphicData>
        </a:graphic>
      </p:graphicFrame>
      <p:graphicFrame>
        <p:nvGraphicFramePr>
          <p:cNvPr id="5" name="Chart 4">
            <a:extLst>
              <a:ext uri="{FF2B5EF4-FFF2-40B4-BE49-F238E27FC236}">
                <a16:creationId xmlns:a16="http://schemas.microsoft.com/office/drawing/2014/main" id="{9372FA3A-E22A-4B39-8026-45640A2FD082}"/>
              </a:ext>
            </a:extLst>
          </p:cNvPr>
          <p:cNvGraphicFramePr/>
          <p:nvPr>
            <p:extLst>
              <p:ext uri="{D42A27DB-BD31-4B8C-83A1-F6EECF244321}">
                <p14:modId xmlns:p14="http://schemas.microsoft.com/office/powerpoint/2010/main" val="766272213"/>
              </p:ext>
            </p:extLst>
          </p:nvPr>
        </p:nvGraphicFramePr>
        <p:xfrm>
          <a:off x="6624320" y="1184780"/>
          <a:ext cx="5567680" cy="471277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0A1D92F-77EE-47A0-9153-188201D1644E}"/>
              </a:ext>
            </a:extLst>
          </p:cNvPr>
          <p:cNvSpPr txBox="1"/>
          <p:nvPr/>
        </p:nvSpPr>
        <p:spPr>
          <a:xfrm>
            <a:off x="337701" y="4344980"/>
            <a:ext cx="6389670" cy="2254848"/>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Latha" panose="020B0604020202020204" pitchFamily="34" charset="0"/>
              </a:rPr>
              <a:t>Alas </a:t>
            </a:r>
            <a:r>
              <a:rPr lang="en-IN" dirty="0">
                <a:latin typeface="Times New Roman" panose="02020603050405020304" pitchFamily="18" charset="0"/>
                <a:ea typeface="Calibri" panose="020F0502020204030204" pitchFamily="34" charset="0"/>
                <a:cs typeface="Latha" panose="020B0604020202020204" pitchFamily="34" charset="0"/>
              </a:rPr>
              <a:t>85</a:t>
            </a:r>
            <a:r>
              <a:rPr lang="en-IN" sz="1800" dirty="0">
                <a:effectLst/>
                <a:latin typeface="Times New Roman" panose="02020603050405020304" pitchFamily="18" charset="0"/>
                <a:ea typeface="Calibri" panose="020F0502020204030204" pitchFamily="34" charset="0"/>
                <a:cs typeface="Latha" panose="020B0604020202020204" pitchFamily="34" charset="0"/>
              </a:rPr>
              <a:t>(20.6%) of participants only could understand </a:t>
            </a:r>
            <a:r>
              <a:rPr lang="en-US" sz="1800" dirty="0">
                <a:effectLst/>
                <a:latin typeface="Times New Roman" panose="02020603050405020304" pitchFamily="18" charset="0"/>
                <a:ea typeface="Calibri" panose="020F0502020204030204" pitchFamily="34" charset="0"/>
                <a:cs typeface="Latha" panose="020B0604020202020204" pitchFamily="34" charset="0"/>
              </a:rPr>
              <a:t>the level of toxicity by reading the sign on the label and </a:t>
            </a:r>
            <a:r>
              <a:rPr lang="en-US" dirty="0">
                <a:latin typeface="Times New Roman" panose="02020603050405020304" pitchFamily="18" charset="0"/>
                <a:ea typeface="Calibri" panose="020F0502020204030204" pitchFamily="34" charset="0"/>
                <a:cs typeface="Latha" panose="020B0604020202020204" pitchFamily="34" charset="0"/>
              </a:rPr>
              <a:t>327</a:t>
            </a:r>
            <a:r>
              <a:rPr lang="en-US" sz="1800" dirty="0">
                <a:effectLst/>
                <a:latin typeface="Times New Roman" panose="02020603050405020304" pitchFamily="18" charset="0"/>
                <a:ea typeface="Calibri" panose="020F0502020204030204" pitchFamily="34" charset="0"/>
                <a:cs typeface="Latha" panose="020B0604020202020204" pitchFamily="34" charset="0"/>
              </a:rPr>
              <a:t>(79.4%) couldn’t understand the toxicity level</a:t>
            </a:r>
            <a:r>
              <a:rPr lang="en-IN" sz="1800" dirty="0">
                <a:effectLst/>
                <a:latin typeface="Times New Roman" panose="02020603050405020304" pitchFamily="18" charset="0"/>
                <a:ea typeface="Calibri" panose="020F0502020204030204" pitchFamily="34" charset="0"/>
                <a:cs typeface="Latha" panose="020B0604020202020204" pitchFamily="34" charset="0"/>
              </a:rPr>
              <a:t>. Hence, scientific categorization based on colour code was rarely </a:t>
            </a:r>
            <a:r>
              <a:rPr lang="en-IN" dirty="0">
                <a:latin typeface="Times New Roman" panose="02020603050405020304" pitchFamily="18" charset="0"/>
                <a:ea typeface="Calibri" panose="020F0502020204030204" pitchFamily="34" charset="0"/>
                <a:cs typeface="Latha" panose="020B0604020202020204" pitchFamily="34" charset="0"/>
              </a:rPr>
              <a:t>understood (Figure 20).</a:t>
            </a:r>
          </a:p>
          <a:p>
            <a:pPr marL="285750" indent="-285750" algn="just">
              <a:lnSpc>
                <a:spcPct val="107000"/>
              </a:lnSpc>
              <a:spcAft>
                <a:spcPts val="800"/>
              </a:spcAf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Latha" panose="020B0604020202020204" pitchFamily="34" charset="0"/>
              </a:rPr>
              <a:t>This study significantly coincides with </a:t>
            </a:r>
            <a:r>
              <a:rPr lang="en-IN" sz="1800" i="1" dirty="0">
                <a:effectLst/>
                <a:latin typeface="Times New Roman" panose="02020603050405020304" pitchFamily="18" charset="0"/>
                <a:ea typeface="Calibri" panose="020F0502020204030204" pitchFamily="34" charset="0"/>
                <a:cs typeface="Latha" panose="020B0604020202020204" pitchFamily="34" charset="0"/>
              </a:rPr>
              <a:t>P Indira Devi</a:t>
            </a:r>
            <a:r>
              <a:rPr lang="en-IN" sz="1800" baseline="30000" dirty="0">
                <a:effectLst/>
                <a:latin typeface="Times New Roman" panose="02020603050405020304" pitchFamily="18" charset="0"/>
                <a:ea typeface="Calibri" panose="020F0502020204030204" pitchFamily="34" charset="0"/>
                <a:cs typeface="Latha" panose="020B0604020202020204" pitchFamily="34" charset="0"/>
              </a:rPr>
              <a:t>[13]</a:t>
            </a:r>
            <a:r>
              <a:rPr lang="en-IN" sz="1800" i="1" dirty="0">
                <a:effectLst/>
                <a:latin typeface="Times New Roman" panose="02020603050405020304" pitchFamily="18" charset="0"/>
                <a:ea typeface="Calibri" panose="020F0502020204030204" pitchFamily="34" charset="0"/>
                <a:cs typeface="Latha" panose="020B0604020202020204" pitchFamily="34" charset="0"/>
              </a:rPr>
              <a:t>  (2009) and M Ricco et al</a:t>
            </a:r>
            <a:r>
              <a:rPr lang="en-IN" sz="1800" baseline="30000" dirty="0">
                <a:effectLst/>
                <a:latin typeface="Times New Roman" panose="02020603050405020304" pitchFamily="18" charset="0"/>
                <a:ea typeface="Calibri" panose="020F0502020204030204" pitchFamily="34" charset="0"/>
                <a:cs typeface="Latha" panose="020B0604020202020204" pitchFamily="34" charset="0"/>
              </a:rPr>
              <a:t>[29]</a:t>
            </a:r>
            <a:r>
              <a:rPr lang="en-IN" sz="1800" i="1" dirty="0">
                <a:effectLst/>
                <a:latin typeface="Times New Roman" panose="02020603050405020304" pitchFamily="18" charset="0"/>
                <a:ea typeface="Calibri" panose="020F0502020204030204" pitchFamily="34" charset="0"/>
                <a:cs typeface="Latha" panose="020B0604020202020204" pitchFamily="34" charset="0"/>
              </a:rPr>
              <a:t> (2018) </a:t>
            </a:r>
            <a:r>
              <a:rPr lang="en-IN" sz="1800" dirty="0">
                <a:effectLst/>
                <a:latin typeface="Times New Roman" panose="02020603050405020304" pitchFamily="18" charset="0"/>
                <a:ea typeface="Calibri" panose="020F0502020204030204" pitchFamily="34" charset="0"/>
                <a:cs typeface="Latha" panose="020B0604020202020204" pitchFamily="34" charset="0"/>
              </a:rPr>
              <a:t>respectively.</a:t>
            </a:r>
            <a:endParaRPr lang="en-IN" sz="1800" dirty="0">
              <a:effectLst/>
              <a:latin typeface="Calibri" panose="020F0502020204030204" pitchFamily="34" charset="0"/>
              <a:ea typeface="Calibri" panose="020F0502020204030204" pitchFamily="34" charset="0"/>
              <a:cs typeface="Latha" panose="020B0604020202020204" pitchFamily="34" charset="0"/>
            </a:endParaRPr>
          </a:p>
        </p:txBody>
      </p:sp>
      <p:sp>
        <p:nvSpPr>
          <p:cNvPr id="8" name="TextBox 7">
            <a:extLst>
              <a:ext uri="{FF2B5EF4-FFF2-40B4-BE49-F238E27FC236}">
                <a16:creationId xmlns:a16="http://schemas.microsoft.com/office/drawing/2014/main" id="{7A936B7A-126C-4320-AAA8-4CF51C863863}"/>
              </a:ext>
            </a:extLst>
          </p:cNvPr>
          <p:cNvSpPr txBox="1"/>
          <p:nvPr/>
        </p:nvSpPr>
        <p:spPr>
          <a:xfrm>
            <a:off x="6435256" y="5796484"/>
            <a:ext cx="6096000"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a:t>
            </a:r>
            <a:r>
              <a:rPr lang="en-IN" b="1" dirty="0">
                <a:latin typeface="Times New Roman" panose="02020603050405020304" pitchFamily="18" charset="0"/>
                <a:ea typeface="Calibri" panose="020F0502020204030204" pitchFamily="34" charset="0"/>
                <a:cs typeface="Times New Roman" panose="02020603050405020304" pitchFamily="18" charset="0"/>
              </a:rPr>
              <a:t>20</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 Aware of Pesticide Toxicity Level</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35D4D46F-B6DF-4E99-B9F6-AA2635BE683F}"/>
              </a:ext>
            </a:extLst>
          </p:cNvPr>
          <p:cNvSpPr>
            <a:spLocks noGrp="1"/>
          </p:cNvSpPr>
          <p:nvPr>
            <p:ph type="sldNum" sz="quarter" idx="12"/>
          </p:nvPr>
        </p:nvSpPr>
        <p:spPr/>
        <p:txBody>
          <a:bodyPr/>
          <a:lstStyle/>
          <a:p>
            <a:fld id="{5C3758DD-7464-4C44-B2F3-87DB7CD533DE}" type="slidenum">
              <a:rPr lang="en-IN" smtClean="0"/>
              <a:pPr/>
              <a:t>42</a:t>
            </a:fld>
            <a:endParaRPr lang="en-IN"/>
          </a:p>
        </p:txBody>
      </p:sp>
    </p:spTree>
    <p:extLst>
      <p:ext uri="{BB962C8B-B14F-4D97-AF65-F5344CB8AC3E}">
        <p14:creationId xmlns:p14="http://schemas.microsoft.com/office/powerpoint/2010/main" val="1390690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429980-1810-4B4E-9D0E-7DC93994549A}"/>
              </a:ext>
            </a:extLst>
          </p:cNvPr>
          <p:cNvSpPr txBox="1"/>
          <p:nvPr/>
        </p:nvSpPr>
        <p:spPr>
          <a:xfrm>
            <a:off x="687421" y="276518"/>
            <a:ext cx="10479933" cy="878895"/>
          </a:xfrm>
          <a:prstGeom prst="rect">
            <a:avLst/>
          </a:prstGeom>
          <a:noFill/>
        </p:spPr>
        <p:txBody>
          <a:bodyPr wrap="square">
            <a:spAutoFit/>
          </a:bodyPr>
          <a:lstStyle/>
          <a:p>
            <a:pPr indent="-491490" algn="ctr">
              <a:lnSpc>
                <a:spcPct val="150000"/>
              </a:lnSpc>
            </a:pPr>
            <a:r>
              <a:rPr lang="en-IN" b="1" dirty="0">
                <a:latin typeface="Times New Roman" panose="02020603050405020304" pitchFamily="18" charset="0"/>
                <a:cs typeface="Times New Roman" panose="02020603050405020304" pitchFamily="18" charset="0"/>
              </a:rPr>
              <a:t>Table</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 21: Response to Question Number 21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21: (Do you think that pesticides have harmful effects to human health?)</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056C2FA8-19C8-4252-AD30-2972E37C5C2C}"/>
              </a:ext>
            </a:extLst>
          </p:cNvPr>
          <p:cNvGraphicFramePr>
            <a:graphicFrameLocks noGrp="1"/>
          </p:cNvGraphicFramePr>
          <p:nvPr>
            <p:extLst>
              <p:ext uri="{D42A27DB-BD31-4B8C-83A1-F6EECF244321}">
                <p14:modId xmlns:p14="http://schemas.microsoft.com/office/powerpoint/2010/main" val="2191838433"/>
              </p:ext>
            </p:extLst>
          </p:nvPr>
        </p:nvGraphicFramePr>
        <p:xfrm>
          <a:off x="851818" y="1820104"/>
          <a:ext cx="9491062" cy="2883975"/>
        </p:xfrm>
        <a:graphic>
          <a:graphicData uri="http://schemas.openxmlformats.org/drawingml/2006/table">
            <a:tbl>
              <a:tblPr firstRow="1" firstCol="1" bandRow="1">
                <a:tableStyleId>{5940675A-B579-460E-94D1-54222C63F5DA}</a:tableStyleId>
              </a:tblPr>
              <a:tblGrid>
                <a:gridCol w="909858">
                  <a:extLst>
                    <a:ext uri="{9D8B030D-6E8A-4147-A177-3AD203B41FA5}">
                      <a16:colId xmlns:a16="http://schemas.microsoft.com/office/drawing/2014/main" val="3383039550"/>
                    </a:ext>
                  </a:extLst>
                </a:gridCol>
                <a:gridCol w="3924875">
                  <a:extLst>
                    <a:ext uri="{9D8B030D-6E8A-4147-A177-3AD203B41FA5}">
                      <a16:colId xmlns:a16="http://schemas.microsoft.com/office/drawing/2014/main" val="2474554240"/>
                    </a:ext>
                  </a:extLst>
                </a:gridCol>
                <a:gridCol w="2283564">
                  <a:extLst>
                    <a:ext uri="{9D8B030D-6E8A-4147-A177-3AD203B41FA5}">
                      <a16:colId xmlns:a16="http://schemas.microsoft.com/office/drawing/2014/main" val="1071877050"/>
                    </a:ext>
                  </a:extLst>
                </a:gridCol>
                <a:gridCol w="2372765">
                  <a:extLst>
                    <a:ext uri="{9D8B030D-6E8A-4147-A177-3AD203B41FA5}">
                      <a16:colId xmlns:a16="http://schemas.microsoft.com/office/drawing/2014/main" val="3481732491"/>
                    </a:ext>
                  </a:extLst>
                </a:gridCol>
              </a:tblGrid>
              <a:tr h="1196403">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Pesticide can cause harmful health effects to human health</a:t>
                      </a: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43609135"/>
                  </a:ext>
                </a:extLst>
              </a:tr>
              <a:tr h="562524">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Yes</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89</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21.6%</a:t>
                      </a:r>
                    </a:p>
                  </a:txBody>
                  <a:tcPr marL="68580" marR="68580" marT="0" marB="0" anchor="ctr"/>
                </a:tc>
                <a:extLst>
                  <a:ext uri="{0D108BD9-81ED-4DB2-BD59-A6C34878D82A}">
                    <a16:rowId xmlns:a16="http://schemas.microsoft.com/office/drawing/2014/main" val="3878793521"/>
                  </a:ext>
                </a:extLst>
              </a:tr>
              <a:tr h="562524">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280</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68.0%</a:t>
                      </a:r>
                    </a:p>
                  </a:txBody>
                  <a:tcPr marL="68580" marR="68580" marT="0" marB="0" anchor="ctr"/>
                </a:tc>
                <a:extLst>
                  <a:ext uri="{0D108BD9-81ED-4DB2-BD59-A6C34878D82A}">
                    <a16:rowId xmlns:a16="http://schemas.microsoft.com/office/drawing/2014/main" val="3544343939"/>
                  </a:ext>
                </a:extLst>
              </a:tr>
              <a:tr h="562524">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Don’t know</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43</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10.4%</a:t>
                      </a:r>
                    </a:p>
                  </a:txBody>
                  <a:tcPr marL="68580" marR="68580" marT="0" marB="0" anchor="ctr"/>
                </a:tc>
                <a:extLst>
                  <a:ext uri="{0D108BD9-81ED-4DB2-BD59-A6C34878D82A}">
                    <a16:rowId xmlns:a16="http://schemas.microsoft.com/office/drawing/2014/main" val="709580122"/>
                  </a:ext>
                </a:extLst>
              </a:tr>
            </a:tbl>
          </a:graphicData>
        </a:graphic>
      </p:graphicFrame>
      <p:sp>
        <p:nvSpPr>
          <p:cNvPr id="5" name="Slide Number Placeholder 4">
            <a:extLst>
              <a:ext uri="{FF2B5EF4-FFF2-40B4-BE49-F238E27FC236}">
                <a16:creationId xmlns:a16="http://schemas.microsoft.com/office/drawing/2014/main" id="{81142223-16EA-4A3B-B52C-427DC576EA1E}"/>
              </a:ext>
            </a:extLst>
          </p:cNvPr>
          <p:cNvSpPr>
            <a:spLocks noGrp="1"/>
          </p:cNvSpPr>
          <p:nvPr>
            <p:ph type="sldNum" sz="quarter" idx="12"/>
          </p:nvPr>
        </p:nvSpPr>
        <p:spPr/>
        <p:txBody>
          <a:bodyPr/>
          <a:lstStyle/>
          <a:p>
            <a:fld id="{5C3758DD-7464-4C44-B2F3-87DB7CD533DE}" type="slidenum">
              <a:rPr lang="en-IN" smtClean="0"/>
              <a:pPr/>
              <a:t>43</a:t>
            </a:fld>
            <a:endParaRPr lang="en-IN"/>
          </a:p>
        </p:txBody>
      </p:sp>
    </p:spTree>
    <p:extLst>
      <p:ext uri="{BB962C8B-B14F-4D97-AF65-F5344CB8AC3E}">
        <p14:creationId xmlns:p14="http://schemas.microsoft.com/office/powerpoint/2010/main" val="1531405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FE1462-E060-4EA1-BEAA-8A281BA8A2EA}"/>
              </a:ext>
            </a:extLst>
          </p:cNvPr>
          <p:cNvSpPr txBox="1"/>
          <p:nvPr/>
        </p:nvSpPr>
        <p:spPr>
          <a:xfrm>
            <a:off x="197963" y="4989665"/>
            <a:ext cx="11796074" cy="1704569"/>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n-IN" sz="1800" dirty="0">
                <a:effectLst/>
                <a:latin typeface="Times New Roman" pitchFamily="18" charset="0"/>
                <a:ea typeface="Calibri" panose="020F0502020204030204" pitchFamily="34" charset="0"/>
                <a:cs typeface="Times New Roman" pitchFamily="18" charset="0"/>
              </a:rPr>
              <a:t>In our study 89(21.6%) respondents </a:t>
            </a:r>
            <a:r>
              <a:rPr lang="en-US" sz="1800" dirty="0">
                <a:effectLst/>
                <a:latin typeface="Times New Roman" pitchFamily="18" charset="0"/>
                <a:ea typeface="Calibri" panose="020F0502020204030204" pitchFamily="34" charset="0"/>
                <a:cs typeface="Times New Roman" pitchFamily="18" charset="0"/>
              </a:rPr>
              <a:t>knew that pesticides are mode of poisoning or harmful effect to human health, yet </a:t>
            </a:r>
            <a:r>
              <a:rPr lang="en-US" dirty="0">
                <a:latin typeface="Times New Roman" pitchFamily="18" charset="0"/>
                <a:ea typeface="Calibri" panose="020F0502020204030204" pitchFamily="34" charset="0"/>
                <a:cs typeface="Times New Roman" pitchFamily="18" charset="0"/>
              </a:rPr>
              <a:t>280</a:t>
            </a:r>
            <a:r>
              <a:rPr lang="en-US" sz="1800" dirty="0">
                <a:effectLst/>
                <a:latin typeface="Times New Roman" pitchFamily="18" charset="0"/>
                <a:ea typeface="Calibri" panose="020F0502020204030204" pitchFamily="34" charset="0"/>
                <a:cs typeface="Times New Roman" pitchFamily="18" charset="0"/>
              </a:rPr>
              <a:t>(68.0%) are not aware about pesticide poisoning</a:t>
            </a:r>
            <a:r>
              <a:rPr lang="en-US" dirty="0">
                <a:latin typeface="Times New Roman" pitchFamily="18" charset="0"/>
                <a:ea typeface="Calibri" panose="020F0502020204030204" pitchFamily="34" charset="0"/>
                <a:cs typeface="Times New Roman" pitchFamily="18" charset="0"/>
              </a:rPr>
              <a:t> and 43(10.4%) don’t know about pesticide poisoning (Figure 21). </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In the study conducted by </a:t>
            </a:r>
            <a:r>
              <a:rPr lang="en-US" i="1" dirty="0" err="1">
                <a:latin typeface="Times New Roman" pitchFamily="18" charset="0"/>
                <a:cs typeface="Times New Roman" pitchFamily="18" charset="0"/>
              </a:rPr>
              <a:t>Zyoud</a:t>
            </a:r>
            <a:r>
              <a:rPr lang="en-US" i="1" dirty="0">
                <a:latin typeface="Times New Roman" pitchFamily="18" charset="0"/>
                <a:cs typeface="Times New Roman" pitchFamily="18" charset="0"/>
              </a:rPr>
              <a:t> et al</a:t>
            </a:r>
            <a:r>
              <a:rPr lang="en-US" dirty="0">
                <a:latin typeface="Times New Roman" pitchFamily="18" charset="0"/>
                <a:cs typeface="Times New Roman" pitchFamily="18" charset="0"/>
              </a:rPr>
              <a:t>.,</a:t>
            </a:r>
            <a:r>
              <a:rPr lang="en-US" baseline="30000" dirty="0">
                <a:latin typeface="Times New Roman" pitchFamily="18" charset="0"/>
                <a:cs typeface="Times New Roman" pitchFamily="18" charset="0"/>
              </a:rPr>
              <a:t>[30]</a:t>
            </a:r>
            <a:r>
              <a:rPr lang="en-US" dirty="0">
                <a:latin typeface="Times New Roman" pitchFamily="18" charset="0"/>
                <a:cs typeface="Times New Roman" pitchFamily="18" charset="0"/>
              </a:rPr>
              <a:t> to determine pesticide use practices and knowledge of farmers in Palestine, 85% of the farmers stated that pesticides have a detrimental effect on human health which is contradicted from our study.</a:t>
            </a:r>
            <a:endParaRPr lang="en-IN" dirty="0">
              <a:latin typeface="Times New Roman" pitchFamily="18" charset="0"/>
              <a:cs typeface="Times New Roman" pitchFamily="18" charset="0"/>
            </a:endParaRPr>
          </a:p>
        </p:txBody>
      </p:sp>
      <p:sp>
        <p:nvSpPr>
          <p:cNvPr id="6" name="TextBox 5">
            <a:extLst>
              <a:ext uri="{FF2B5EF4-FFF2-40B4-BE49-F238E27FC236}">
                <a16:creationId xmlns:a16="http://schemas.microsoft.com/office/drawing/2014/main" id="{C07B6DAA-A476-4FF7-B406-20555F85407B}"/>
              </a:ext>
            </a:extLst>
          </p:cNvPr>
          <p:cNvSpPr txBox="1"/>
          <p:nvPr/>
        </p:nvSpPr>
        <p:spPr>
          <a:xfrm>
            <a:off x="2567893" y="4352416"/>
            <a:ext cx="7641335"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21: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Pesticide can Cause Harmful Effects to Human Health</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Chart 4">
            <a:extLst>
              <a:ext uri="{FF2B5EF4-FFF2-40B4-BE49-F238E27FC236}">
                <a16:creationId xmlns:a16="http://schemas.microsoft.com/office/drawing/2014/main" id="{7E2005A5-12D1-4695-9BD4-A67AD5397C96}"/>
              </a:ext>
            </a:extLst>
          </p:cNvPr>
          <p:cNvGraphicFramePr>
            <a:graphicFrameLocks/>
          </p:cNvGraphicFramePr>
          <p:nvPr>
            <p:extLst>
              <p:ext uri="{D42A27DB-BD31-4B8C-83A1-F6EECF244321}">
                <p14:modId xmlns:p14="http://schemas.microsoft.com/office/powerpoint/2010/main" val="2283540757"/>
              </p:ext>
            </p:extLst>
          </p:nvPr>
        </p:nvGraphicFramePr>
        <p:xfrm>
          <a:off x="2761861" y="429208"/>
          <a:ext cx="6034139" cy="4277772"/>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3EB41B57-E72B-4CD7-8866-7AA7CC3B62EF}"/>
              </a:ext>
            </a:extLst>
          </p:cNvPr>
          <p:cNvSpPr>
            <a:spLocks noGrp="1"/>
          </p:cNvSpPr>
          <p:nvPr>
            <p:ph type="sldNum" sz="quarter" idx="12"/>
          </p:nvPr>
        </p:nvSpPr>
        <p:spPr>
          <a:xfrm>
            <a:off x="8796000" y="6428792"/>
            <a:ext cx="2743200" cy="365125"/>
          </a:xfrm>
        </p:spPr>
        <p:txBody>
          <a:bodyPr/>
          <a:lstStyle/>
          <a:p>
            <a:fld id="{5C3758DD-7464-4C44-B2F3-87DB7CD533DE}" type="slidenum">
              <a:rPr lang="en-IN" smtClean="0"/>
              <a:pPr/>
              <a:t>44</a:t>
            </a:fld>
            <a:endParaRPr lang="en-IN" dirty="0"/>
          </a:p>
        </p:txBody>
      </p:sp>
    </p:spTree>
    <p:extLst>
      <p:ext uri="{BB962C8B-B14F-4D97-AF65-F5344CB8AC3E}">
        <p14:creationId xmlns:p14="http://schemas.microsoft.com/office/powerpoint/2010/main" val="23551555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429980-1810-4B4E-9D0E-7DC93994549A}"/>
              </a:ext>
            </a:extLst>
          </p:cNvPr>
          <p:cNvSpPr txBox="1"/>
          <p:nvPr/>
        </p:nvSpPr>
        <p:spPr>
          <a:xfrm>
            <a:off x="1314029" y="89905"/>
            <a:ext cx="9834664"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22: Response to Question Number 22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22: (Have You Experienced Any Health-Related Problems?)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056C2FA8-19C8-4252-AD30-2972E37C5C2C}"/>
              </a:ext>
            </a:extLst>
          </p:cNvPr>
          <p:cNvGraphicFramePr>
            <a:graphicFrameLocks noGrp="1"/>
          </p:cNvGraphicFramePr>
          <p:nvPr>
            <p:extLst>
              <p:ext uri="{D42A27DB-BD31-4B8C-83A1-F6EECF244321}">
                <p14:modId xmlns:p14="http://schemas.microsoft.com/office/powerpoint/2010/main" val="14796639"/>
              </p:ext>
            </p:extLst>
          </p:nvPr>
        </p:nvGraphicFramePr>
        <p:xfrm>
          <a:off x="154888" y="1105918"/>
          <a:ext cx="6833741" cy="2812939"/>
        </p:xfrm>
        <a:graphic>
          <a:graphicData uri="http://schemas.openxmlformats.org/drawingml/2006/table">
            <a:tbl>
              <a:tblPr firstRow="1" firstCol="1" bandRow="1">
                <a:tableStyleId>{5940675A-B579-460E-94D1-54222C63F5DA}</a:tableStyleId>
              </a:tblPr>
              <a:tblGrid>
                <a:gridCol w="706099">
                  <a:extLst>
                    <a:ext uri="{9D8B030D-6E8A-4147-A177-3AD203B41FA5}">
                      <a16:colId xmlns:a16="http://schemas.microsoft.com/office/drawing/2014/main" val="3383039550"/>
                    </a:ext>
                  </a:extLst>
                </a:gridCol>
                <a:gridCol w="2824605">
                  <a:extLst>
                    <a:ext uri="{9D8B030D-6E8A-4147-A177-3AD203B41FA5}">
                      <a16:colId xmlns:a16="http://schemas.microsoft.com/office/drawing/2014/main" val="2474554240"/>
                    </a:ext>
                  </a:extLst>
                </a:gridCol>
                <a:gridCol w="1993485">
                  <a:extLst>
                    <a:ext uri="{9D8B030D-6E8A-4147-A177-3AD203B41FA5}">
                      <a16:colId xmlns:a16="http://schemas.microsoft.com/office/drawing/2014/main" val="1071877050"/>
                    </a:ext>
                  </a:extLst>
                </a:gridCol>
                <a:gridCol w="1309552">
                  <a:extLst>
                    <a:ext uri="{9D8B030D-6E8A-4147-A177-3AD203B41FA5}">
                      <a16:colId xmlns:a16="http://schemas.microsoft.com/office/drawing/2014/main" val="3481732491"/>
                    </a:ext>
                  </a:extLst>
                </a:gridCol>
              </a:tblGrid>
              <a:tr h="1449701">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b="1" dirty="0">
                          <a:latin typeface="Times New Roman" panose="02020603050405020304" pitchFamily="18" charset="0"/>
                          <a:cs typeface="Times New Roman" panose="02020603050405020304" pitchFamily="18" charset="0"/>
                        </a:rPr>
                        <a:t>Have you experienced any health related problems while using pesticide</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43609135"/>
                  </a:ext>
                </a:extLst>
              </a:tr>
              <a:tr h="681619">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Yes</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389</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94.5%</a:t>
                      </a:r>
                    </a:p>
                  </a:txBody>
                  <a:tcPr marL="68580" marR="68580" marT="0" marB="0" anchor="ctr"/>
                </a:tc>
                <a:extLst>
                  <a:ext uri="{0D108BD9-81ED-4DB2-BD59-A6C34878D82A}">
                    <a16:rowId xmlns:a16="http://schemas.microsoft.com/office/drawing/2014/main" val="3878793521"/>
                  </a:ext>
                </a:extLst>
              </a:tr>
              <a:tr h="681619">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23</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5.5%</a:t>
                      </a:r>
                    </a:p>
                  </a:txBody>
                  <a:tcPr marL="68580" marR="68580" marT="0" marB="0" anchor="ctr"/>
                </a:tc>
                <a:extLst>
                  <a:ext uri="{0D108BD9-81ED-4DB2-BD59-A6C34878D82A}">
                    <a16:rowId xmlns:a16="http://schemas.microsoft.com/office/drawing/2014/main" val="3544343939"/>
                  </a:ext>
                </a:extLst>
              </a:tr>
            </a:tbl>
          </a:graphicData>
        </a:graphic>
      </p:graphicFrame>
      <p:graphicFrame>
        <p:nvGraphicFramePr>
          <p:cNvPr id="4" name="Chart 3">
            <a:extLst>
              <a:ext uri="{FF2B5EF4-FFF2-40B4-BE49-F238E27FC236}">
                <a16:creationId xmlns:a16="http://schemas.microsoft.com/office/drawing/2014/main" id="{1A340120-10D2-454E-96FA-ED78E9B717B8}"/>
              </a:ext>
            </a:extLst>
          </p:cNvPr>
          <p:cNvGraphicFramePr/>
          <p:nvPr>
            <p:extLst>
              <p:ext uri="{D42A27DB-BD31-4B8C-83A1-F6EECF244321}">
                <p14:modId xmlns:p14="http://schemas.microsoft.com/office/powerpoint/2010/main" val="3302507124"/>
              </p:ext>
            </p:extLst>
          </p:nvPr>
        </p:nvGraphicFramePr>
        <p:xfrm>
          <a:off x="7072604" y="1264538"/>
          <a:ext cx="4964508" cy="4190034"/>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66013D37-87EF-4099-B21B-5D73C24FFFA7}"/>
              </a:ext>
            </a:extLst>
          </p:cNvPr>
          <p:cNvSpPr txBox="1"/>
          <p:nvPr/>
        </p:nvSpPr>
        <p:spPr>
          <a:xfrm>
            <a:off x="258924" y="4184694"/>
            <a:ext cx="7065607" cy="2120068"/>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Pesticides are very harmful compounds for humans. Pesticides entering the human body can cause acute and chronic poisoning. </a:t>
            </a:r>
            <a:endParaRPr lang="en-IN"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In the study it was found that a majority of 389(94.5%) had experienced health related problems and 23(5.5%) of them did not experienced health related problems while using pesticide (Figure 22).</a:t>
            </a:r>
          </a:p>
        </p:txBody>
      </p:sp>
      <p:sp>
        <p:nvSpPr>
          <p:cNvPr id="7" name="TextBox 6">
            <a:extLst>
              <a:ext uri="{FF2B5EF4-FFF2-40B4-BE49-F238E27FC236}">
                <a16:creationId xmlns:a16="http://schemas.microsoft.com/office/drawing/2014/main" id="{9D0D757B-4940-4FBF-A76B-32B6AD7B4C09}"/>
              </a:ext>
            </a:extLst>
          </p:cNvPr>
          <p:cNvSpPr txBox="1"/>
          <p:nvPr/>
        </p:nvSpPr>
        <p:spPr>
          <a:xfrm>
            <a:off x="7473820" y="5579226"/>
            <a:ext cx="4459256"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22: Experience of  </a:t>
            </a:r>
            <a:r>
              <a:rPr lang="en-IN" b="1" dirty="0">
                <a:latin typeface="Times New Roman" panose="02020603050405020304" pitchFamily="18" charset="0"/>
                <a:ea typeface="Calibri" panose="020F0502020204030204" pitchFamily="34" charset="0"/>
                <a:cs typeface="Times New Roman" panose="02020603050405020304" pitchFamily="18" charset="0"/>
              </a:rPr>
              <a:t>a</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ny Health Related Problems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Slide Number Placeholder 7">
            <a:extLst>
              <a:ext uri="{FF2B5EF4-FFF2-40B4-BE49-F238E27FC236}">
                <a16:creationId xmlns:a16="http://schemas.microsoft.com/office/drawing/2014/main" id="{E7218F60-7038-40EA-8EA1-16E327DC19EB}"/>
              </a:ext>
            </a:extLst>
          </p:cNvPr>
          <p:cNvSpPr>
            <a:spLocks noGrp="1"/>
          </p:cNvSpPr>
          <p:nvPr>
            <p:ph type="sldNum" sz="quarter" idx="12"/>
          </p:nvPr>
        </p:nvSpPr>
        <p:spPr/>
        <p:txBody>
          <a:bodyPr/>
          <a:lstStyle/>
          <a:p>
            <a:fld id="{5C3758DD-7464-4C44-B2F3-87DB7CD533DE}" type="slidenum">
              <a:rPr lang="en-IN" smtClean="0"/>
              <a:pPr/>
              <a:t>45</a:t>
            </a:fld>
            <a:endParaRPr lang="en-IN"/>
          </a:p>
        </p:txBody>
      </p:sp>
    </p:spTree>
    <p:extLst>
      <p:ext uri="{BB962C8B-B14F-4D97-AF65-F5344CB8AC3E}">
        <p14:creationId xmlns:p14="http://schemas.microsoft.com/office/powerpoint/2010/main" val="25711989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B40ABF-C918-47F8-B697-D36B875B2DC0}"/>
              </a:ext>
            </a:extLst>
          </p:cNvPr>
          <p:cNvSpPr txBox="1"/>
          <p:nvPr/>
        </p:nvSpPr>
        <p:spPr>
          <a:xfrm>
            <a:off x="1076960" y="12829"/>
            <a:ext cx="10789920" cy="1200329"/>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23: Response to Question Number 23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Number:23 (If Yes, What are the Health Problems you Experienced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While Using Pesticides?</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EA41C067-CAEF-4902-A392-7A1318E8D07C}"/>
              </a:ext>
            </a:extLst>
          </p:cNvPr>
          <p:cNvGraphicFramePr>
            <a:graphicFrameLocks noGrp="1"/>
          </p:cNvGraphicFramePr>
          <p:nvPr>
            <p:extLst>
              <p:ext uri="{D42A27DB-BD31-4B8C-83A1-F6EECF244321}">
                <p14:modId xmlns:p14="http://schemas.microsoft.com/office/powerpoint/2010/main" val="2915788252"/>
              </p:ext>
            </p:extLst>
          </p:nvPr>
        </p:nvGraphicFramePr>
        <p:xfrm>
          <a:off x="1148080" y="1394231"/>
          <a:ext cx="10109201" cy="4367341"/>
        </p:xfrm>
        <a:graphic>
          <a:graphicData uri="http://schemas.openxmlformats.org/drawingml/2006/table">
            <a:tbl>
              <a:tblPr firstRow="1" firstCol="1" bandRow="1">
                <a:tableStyleId>{5940675A-B579-460E-94D1-54222C63F5DA}</a:tableStyleId>
              </a:tblPr>
              <a:tblGrid>
                <a:gridCol w="969115">
                  <a:extLst>
                    <a:ext uri="{9D8B030D-6E8A-4147-A177-3AD203B41FA5}">
                      <a16:colId xmlns:a16="http://schemas.microsoft.com/office/drawing/2014/main" val="2456665399"/>
                    </a:ext>
                  </a:extLst>
                </a:gridCol>
                <a:gridCol w="4085484">
                  <a:extLst>
                    <a:ext uri="{9D8B030D-6E8A-4147-A177-3AD203B41FA5}">
                      <a16:colId xmlns:a16="http://schemas.microsoft.com/office/drawing/2014/main" val="2113121564"/>
                    </a:ext>
                  </a:extLst>
                </a:gridCol>
                <a:gridCol w="2527301">
                  <a:extLst>
                    <a:ext uri="{9D8B030D-6E8A-4147-A177-3AD203B41FA5}">
                      <a16:colId xmlns:a16="http://schemas.microsoft.com/office/drawing/2014/main" val="2011060755"/>
                    </a:ext>
                  </a:extLst>
                </a:gridCol>
                <a:gridCol w="2527301">
                  <a:extLst>
                    <a:ext uri="{9D8B030D-6E8A-4147-A177-3AD203B41FA5}">
                      <a16:colId xmlns:a16="http://schemas.microsoft.com/office/drawing/2014/main" val="1932101302"/>
                    </a:ext>
                  </a:extLst>
                </a:gridCol>
              </a:tblGrid>
              <a:tr h="1166089">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Health Problems While Using Pesticides</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(N=389)</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68269198"/>
                  </a:ext>
                </a:extLst>
              </a:tr>
              <a:tr h="53354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Skin Irritation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169</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41.0%</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24061516"/>
                  </a:ext>
                </a:extLst>
              </a:tr>
              <a:tr h="53354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Shortness Of Breath</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123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29.8%</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31957678"/>
                  </a:ext>
                </a:extLst>
              </a:tr>
              <a:tr h="53354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Convulsions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45</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10.9%</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9059933"/>
                  </a:ext>
                </a:extLst>
              </a:tr>
              <a:tr h="53354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4</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Headache</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137</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33.2%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82373505"/>
                  </a:ext>
                </a:extLst>
              </a:tr>
              <a:tr h="53354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5</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Eye Irritation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158</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38.3%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4394564"/>
                  </a:ext>
                </a:extLst>
              </a:tr>
              <a:tr h="53354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6</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Others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63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15.2%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26630776"/>
                  </a:ext>
                </a:extLst>
              </a:tr>
            </a:tbl>
          </a:graphicData>
        </a:graphic>
      </p:graphicFrame>
      <p:sp>
        <p:nvSpPr>
          <p:cNvPr id="4" name="Slide Number Placeholder 3">
            <a:extLst>
              <a:ext uri="{FF2B5EF4-FFF2-40B4-BE49-F238E27FC236}">
                <a16:creationId xmlns:a16="http://schemas.microsoft.com/office/drawing/2014/main" id="{6F55A3C7-F70D-46AD-B463-6490803BEA27}"/>
              </a:ext>
            </a:extLst>
          </p:cNvPr>
          <p:cNvSpPr>
            <a:spLocks noGrp="1"/>
          </p:cNvSpPr>
          <p:nvPr>
            <p:ph type="sldNum" sz="quarter" idx="12"/>
          </p:nvPr>
        </p:nvSpPr>
        <p:spPr/>
        <p:txBody>
          <a:bodyPr/>
          <a:lstStyle/>
          <a:p>
            <a:fld id="{5C3758DD-7464-4C44-B2F3-87DB7CD533DE}" type="slidenum">
              <a:rPr lang="en-IN" smtClean="0"/>
              <a:pPr/>
              <a:t>46</a:t>
            </a:fld>
            <a:endParaRPr lang="en-IN"/>
          </a:p>
        </p:txBody>
      </p:sp>
    </p:spTree>
    <p:extLst>
      <p:ext uri="{BB962C8B-B14F-4D97-AF65-F5344CB8AC3E}">
        <p14:creationId xmlns:p14="http://schemas.microsoft.com/office/powerpoint/2010/main" val="24364099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FDE31421-CED0-4CE1-9AAB-C570CEF08025}"/>
              </a:ext>
            </a:extLst>
          </p:cNvPr>
          <p:cNvGraphicFramePr/>
          <p:nvPr>
            <p:extLst>
              <p:ext uri="{D42A27DB-BD31-4B8C-83A1-F6EECF244321}">
                <p14:modId xmlns:p14="http://schemas.microsoft.com/office/powerpoint/2010/main" val="22770833"/>
              </p:ext>
            </p:extLst>
          </p:nvPr>
        </p:nvGraphicFramePr>
        <p:xfrm>
          <a:off x="934720" y="487680"/>
          <a:ext cx="10058399" cy="547624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D374B67A-8259-4879-9499-12B611862BBF}"/>
              </a:ext>
            </a:extLst>
          </p:cNvPr>
          <p:cNvSpPr txBox="1"/>
          <p:nvPr/>
        </p:nvSpPr>
        <p:spPr>
          <a:xfrm>
            <a:off x="2794000" y="5963920"/>
            <a:ext cx="6096000"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23: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Health Problems While Using Pesticides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EC091376-367E-4580-A166-858CD373FCDE}"/>
              </a:ext>
            </a:extLst>
          </p:cNvPr>
          <p:cNvSpPr>
            <a:spLocks noGrp="1"/>
          </p:cNvSpPr>
          <p:nvPr>
            <p:ph type="sldNum" sz="quarter" idx="12"/>
          </p:nvPr>
        </p:nvSpPr>
        <p:spPr/>
        <p:txBody>
          <a:bodyPr/>
          <a:lstStyle/>
          <a:p>
            <a:fld id="{5C3758DD-7464-4C44-B2F3-87DB7CD533DE}" type="slidenum">
              <a:rPr lang="en-IN" smtClean="0"/>
              <a:pPr/>
              <a:t>47</a:t>
            </a:fld>
            <a:endParaRPr lang="en-IN"/>
          </a:p>
        </p:txBody>
      </p:sp>
    </p:spTree>
    <p:extLst>
      <p:ext uri="{BB962C8B-B14F-4D97-AF65-F5344CB8AC3E}">
        <p14:creationId xmlns:p14="http://schemas.microsoft.com/office/powerpoint/2010/main" val="25179846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B3A497-851A-4E14-A45E-FA02BD0EECDC}"/>
              </a:ext>
            </a:extLst>
          </p:cNvPr>
          <p:cNvSpPr txBox="1"/>
          <p:nvPr/>
        </p:nvSpPr>
        <p:spPr>
          <a:xfrm>
            <a:off x="162560" y="451671"/>
            <a:ext cx="11419840" cy="2638158"/>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The prevalence of self-reported symptoms or health related problems by the participants while using pesticide include a majority of 169(41.0%) and 158(38.3%) experiences skin irritation and Eye irritation while using pesticide. Adding to health problems like Headache 137(33.2%), shortness of breath 123(29.8%), 45(10.9%) experienced convulsion and 63(15.2%) experienced other health problems. A minimum of 23(5.5%) participants didn't experience any health problems while using pesticide (Figure 23).</a:t>
            </a:r>
            <a:endParaRPr lang="en-IN"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Our study concurs with a study conducted by </a:t>
            </a:r>
            <a:r>
              <a:rPr lang="en-IN" sz="1800" i="1" dirty="0">
                <a:effectLst/>
                <a:latin typeface="Times New Roman" panose="02020603050405020304" pitchFamily="18" charset="0"/>
                <a:ea typeface="Calibri" panose="020F0502020204030204" pitchFamily="34" charset="0"/>
                <a:cs typeface="Times New Roman" panose="02020603050405020304" pitchFamily="18" charset="0"/>
              </a:rPr>
              <a:t>Muhammad K</a:t>
            </a:r>
            <a:r>
              <a:rPr lang="en-IN" sz="1800" baseline="30000" dirty="0">
                <a:effectLst/>
                <a:latin typeface="Times New Roman" panose="02020603050405020304" pitchFamily="18" charset="0"/>
                <a:ea typeface="Calibri" panose="020F0502020204030204" pitchFamily="34" charset="0"/>
                <a:cs typeface="Times New Roman" panose="02020603050405020304" pitchFamily="18" charset="0"/>
              </a:rPr>
              <a:t>[23]</a:t>
            </a:r>
            <a:r>
              <a:rPr lang="en-IN" sz="1800" i="1" dirty="0">
                <a:effectLst/>
                <a:latin typeface="Times New Roman" panose="02020603050405020304" pitchFamily="18" charset="0"/>
                <a:ea typeface="Calibri" panose="020F0502020204030204" pitchFamily="34" charset="0"/>
                <a:cs typeface="Times New Roman" panose="02020603050405020304" pitchFamily="18" charset="0"/>
              </a:rPr>
              <a:t> (2009).</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64EF7B0-B4CE-4B36-9329-D6EAB5DC4A50}"/>
              </a:ext>
            </a:extLst>
          </p:cNvPr>
          <p:cNvSpPr>
            <a:spLocks noGrp="1"/>
          </p:cNvSpPr>
          <p:nvPr>
            <p:ph type="sldNum" sz="quarter" idx="12"/>
          </p:nvPr>
        </p:nvSpPr>
        <p:spPr/>
        <p:txBody>
          <a:bodyPr/>
          <a:lstStyle/>
          <a:p>
            <a:fld id="{5C3758DD-7464-4C44-B2F3-87DB7CD533DE}" type="slidenum">
              <a:rPr lang="en-IN" smtClean="0"/>
              <a:pPr/>
              <a:t>48</a:t>
            </a:fld>
            <a:endParaRPr lang="en-IN"/>
          </a:p>
        </p:txBody>
      </p:sp>
    </p:spTree>
    <p:extLst>
      <p:ext uri="{BB962C8B-B14F-4D97-AF65-F5344CB8AC3E}">
        <p14:creationId xmlns:p14="http://schemas.microsoft.com/office/powerpoint/2010/main" val="12046809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76DCB4-20FC-4682-AB96-9BA0A6289846}"/>
              </a:ext>
            </a:extLst>
          </p:cNvPr>
          <p:cNvSpPr txBox="1"/>
          <p:nvPr/>
        </p:nvSpPr>
        <p:spPr>
          <a:xfrm>
            <a:off x="1940295" y="202807"/>
            <a:ext cx="7739910"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24: Response to Question Number 24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24: (How Do You Handle the Health Problems?)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B90166B8-AF95-46E6-AB8B-CB20F273224E}"/>
              </a:ext>
            </a:extLst>
          </p:cNvPr>
          <p:cNvGraphicFramePr>
            <a:graphicFrameLocks noGrp="1"/>
          </p:cNvGraphicFramePr>
          <p:nvPr>
            <p:extLst>
              <p:ext uri="{D42A27DB-BD31-4B8C-83A1-F6EECF244321}">
                <p14:modId xmlns:p14="http://schemas.microsoft.com/office/powerpoint/2010/main" val="929065958"/>
              </p:ext>
            </p:extLst>
          </p:nvPr>
        </p:nvGraphicFramePr>
        <p:xfrm>
          <a:off x="1442720" y="1558939"/>
          <a:ext cx="8991599" cy="2903720"/>
        </p:xfrm>
        <a:graphic>
          <a:graphicData uri="http://schemas.openxmlformats.org/drawingml/2006/table">
            <a:tbl>
              <a:tblPr firstRow="1" firstCol="1" bandRow="1">
                <a:tableStyleId>{5940675A-B579-460E-94D1-54222C63F5DA}</a:tableStyleId>
              </a:tblPr>
              <a:tblGrid>
                <a:gridCol w="861977">
                  <a:extLst>
                    <a:ext uri="{9D8B030D-6E8A-4147-A177-3AD203B41FA5}">
                      <a16:colId xmlns:a16="http://schemas.microsoft.com/office/drawing/2014/main" val="2700566197"/>
                    </a:ext>
                  </a:extLst>
                </a:gridCol>
                <a:gridCol w="3633822">
                  <a:extLst>
                    <a:ext uri="{9D8B030D-6E8A-4147-A177-3AD203B41FA5}">
                      <a16:colId xmlns:a16="http://schemas.microsoft.com/office/drawing/2014/main" val="2749688808"/>
                    </a:ext>
                  </a:extLst>
                </a:gridCol>
                <a:gridCol w="2247900">
                  <a:extLst>
                    <a:ext uri="{9D8B030D-6E8A-4147-A177-3AD203B41FA5}">
                      <a16:colId xmlns:a16="http://schemas.microsoft.com/office/drawing/2014/main" val="1388086186"/>
                    </a:ext>
                  </a:extLst>
                </a:gridCol>
                <a:gridCol w="2247900">
                  <a:extLst>
                    <a:ext uri="{9D8B030D-6E8A-4147-A177-3AD203B41FA5}">
                      <a16:colId xmlns:a16="http://schemas.microsoft.com/office/drawing/2014/main" val="3498711921"/>
                    </a:ext>
                  </a:extLst>
                </a:gridCol>
              </a:tblGrid>
              <a:tr h="1212396">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S.no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Handling the Health Problems</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37385947"/>
                  </a:ext>
                </a:extLst>
              </a:tr>
              <a:tr h="757884">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By Consulting a Physician</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231</a:t>
                      </a:r>
                      <a:endPar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56.0%</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64135629"/>
                  </a:ext>
                </a:extLst>
              </a:tr>
              <a:tr h="466720">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Home Remedies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141</a:t>
                      </a:r>
                      <a:endPar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34.3%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18240965"/>
                  </a:ext>
                </a:extLst>
              </a:tr>
              <a:tr h="466720">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Ignore</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40</a:t>
                      </a:r>
                      <a:endPar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9.7%</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4746306"/>
                  </a:ext>
                </a:extLst>
              </a:tr>
            </a:tbl>
          </a:graphicData>
        </a:graphic>
      </p:graphicFrame>
      <p:sp>
        <p:nvSpPr>
          <p:cNvPr id="4" name="Slide Number Placeholder 3">
            <a:extLst>
              <a:ext uri="{FF2B5EF4-FFF2-40B4-BE49-F238E27FC236}">
                <a16:creationId xmlns:a16="http://schemas.microsoft.com/office/drawing/2014/main" id="{AAB751D9-A08E-457B-A462-11F38D1D4373}"/>
              </a:ext>
            </a:extLst>
          </p:cNvPr>
          <p:cNvSpPr>
            <a:spLocks noGrp="1"/>
          </p:cNvSpPr>
          <p:nvPr>
            <p:ph type="sldNum" sz="quarter" idx="12"/>
          </p:nvPr>
        </p:nvSpPr>
        <p:spPr/>
        <p:txBody>
          <a:bodyPr/>
          <a:lstStyle/>
          <a:p>
            <a:fld id="{5C3758DD-7464-4C44-B2F3-87DB7CD533DE}" type="slidenum">
              <a:rPr lang="en-IN" smtClean="0"/>
              <a:pPr/>
              <a:t>49</a:t>
            </a:fld>
            <a:endParaRPr lang="en-IN"/>
          </a:p>
        </p:txBody>
      </p:sp>
    </p:spTree>
    <p:extLst>
      <p:ext uri="{BB962C8B-B14F-4D97-AF65-F5344CB8AC3E}">
        <p14:creationId xmlns:p14="http://schemas.microsoft.com/office/powerpoint/2010/main" val="2471461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6E5681-670A-42C4-99F5-E5A9204D3706}"/>
              </a:ext>
            </a:extLst>
          </p:cNvPr>
          <p:cNvSpPr txBox="1"/>
          <p:nvPr/>
        </p:nvSpPr>
        <p:spPr>
          <a:xfrm>
            <a:off x="0" y="153425"/>
            <a:ext cx="11913833" cy="5909310"/>
          </a:xfrm>
          <a:prstGeom prst="rect">
            <a:avLst/>
          </a:prstGeom>
          <a:noFill/>
        </p:spPr>
        <p:txBody>
          <a:bodyPr wrap="square">
            <a:spAutoFit/>
          </a:bodyPr>
          <a:lstStyle/>
          <a:p>
            <a:pPr algn="just"/>
            <a:r>
              <a:rPr lang="en-IN" sz="1800" b="1" i="0" u="none" strike="noStrike" baseline="0" dirty="0">
                <a:solidFill>
                  <a:srgbClr val="000000"/>
                </a:solidFill>
                <a:latin typeface="Times New Roman" panose="02020603050405020304" pitchFamily="18" charset="0"/>
              </a:rPr>
              <a:t>Sameer Abdulla </a:t>
            </a:r>
            <a:r>
              <a:rPr lang="en-IN" sz="1800" b="1" i="1" dirty="0">
                <a:latin typeface="Times New Roman" panose="02020603050405020304" pitchFamily="18" charset="0"/>
                <a:cs typeface="Times New Roman" panose="02020603050405020304" pitchFamily="18" charset="0"/>
              </a:rPr>
              <a:t>et al</a:t>
            </a:r>
            <a:r>
              <a:rPr lang="en-IN" sz="1800" b="1" dirty="0">
                <a:latin typeface="Times New Roman" panose="02020603050405020304" pitchFamily="18" charset="0"/>
                <a:cs typeface="Times New Roman" panose="02020603050405020304" pitchFamily="18" charset="0"/>
              </a:rPr>
              <a:t>., (2013)</a:t>
            </a:r>
            <a:r>
              <a:rPr lang="en-IN" sz="1800" i="0" u="none" strike="noStrike" baseline="30000" dirty="0">
                <a:solidFill>
                  <a:srgbClr val="000000"/>
                </a:solidFill>
                <a:latin typeface="Times New Roman" panose="02020603050405020304" pitchFamily="18" charset="0"/>
              </a:rPr>
              <a:t>[11]</a:t>
            </a:r>
            <a:r>
              <a:rPr lang="en-IN" sz="1800" b="1" i="0" u="none" strike="noStrike" baseline="0" dirty="0">
                <a:solidFill>
                  <a:srgbClr val="000000"/>
                </a:solidFill>
                <a:latin typeface="Times New Roman" panose="02020603050405020304" pitchFamily="18" charset="0"/>
              </a:rPr>
              <a:t> </a:t>
            </a:r>
            <a:r>
              <a:rPr lang="en-IN" dirty="0">
                <a:solidFill>
                  <a:srgbClr val="000000"/>
                </a:solidFill>
                <a:latin typeface="Times New Roman" panose="02020603050405020304" pitchFamily="18" charset="0"/>
              </a:rPr>
              <a:t>has conducted this study </a:t>
            </a:r>
            <a:r>
              <a:rPr lang="en-US" dirty="0">
                <a:solidFill>
                  <a:srgbClr val="000000"/>
                </a:solidFill>
                <a:latin typeface="Times New Roman" panose="02020603050405020304" pitchFamily="18" charset="0"/>
              </a:rPr>
              <a:t>t</a:t>
            </a:r>
            <a:r>
              <a:rPr lang="en-US" sz="1800" i="0" u="none" strike="noStrike" baseline="0" dirty="0">
                <a:solidFill>
                  <a:srgbClr val="000000"/>
                </a:solidFill>
                <a:latin typeface="Times New Roman" panose="02020603050405020304" pitchFamily="18" charset="0"/>
              </a:rPr>
              <a:t>o assess pesticide handlers’ knowledge, attitude and practice during pesticides handling. The main focus of this study points towards the health hazard of pesticides which might reduce exposure to hazardous materials. This cross sectional study setting was in Occupational Health Clinic, Bahrain in which they used periodic medical examination questionnaire to all pesticide handlers working in the environmental section of the Public Health Directorate from October to December 2009. They resulted that 165 pesticide handlers completed the questionnaire. 156 (94.5%) reported using Personal </a:t>
            </a:r>
            <a:r>
              <a:rPr lang="en-US" dirty="0">
                <a:solidFill>
                  <a:srgbClr val="000000"/>
                </a:solidFill>
                <a:latin typeface="Times New Roman" panose="02020603050405020304" pitchFamily="18" charset="0"/>
              </a:rPr>
              <a:t>P</a:t>
            </a:r>
            <a:r>
              <a:rPr lang="en-US" sz="1800" i="0" u="none" strike="noStrike" baseline="0" dirty="0">
                <a:solidFill>
                  <a:srgbClr val="000000"/>
                </a:solidFill>
                <a:latin typeface="Times New Roman" panose="02020603050405020304" pitchFamily="18" charset="0"/>
              </a:rPr>
              <a:t>rotective </a:t>
            </a:r>
            <a:r>
              <a:rPr lang="en-US" dirty="0">
                <a:solidFill>
                  <a:srgbClr val="000000"/>
                </a:solidFill>
                <a:latin typeface="Times New Roman" panose="02020603050405020304" pitchFamily="18" charset="0"/>
              </a:rPr>
              <a:t>E</a:t>
            </a:r>
            <a:r>
              <a:rPr lang="en-US" sz="1800" i="0" u="none" strike="noStrike" baseline="0" dirty="0">
                <a:solidFill>
                  <a:srgbClr val="000000"/>
                </a:solidFill>
                <a:latin typeface="Times New Roman" panose="02020603050405020304" pitchFamily="18" charset="0"/>
              </a:rPr>
              <a:t>quipment's (PPE). 95(60.9%) were not satisfied with PPE and 98(62.8%) were advised/instructed to the use of PPE. A considerable number of handlers were engaged in eating and drinking during work with pesticides. A varying percentage of 159(96.4%) did not take shower after pesticide use and 158 (95.8%) did not change their clothes before and after pesticide exposures. Thus, this study revealed the need for pesticide safety education and training, which seems to be a universal problem in pesticide handling.</a:t>
            </a:r>
          </a:p>
          <a:p>
            <a:pPr algn="just"/>
            <a:endParaRPr lang="en-US" dirty="0">
              <a:solidFill>
                <a:srgbClr val="000000"/>
              </a:solidFill>
              <a:latin typeface="Times New Roman" panose="02020603050405020304" pitchFamily="18" charset="0"/>
            </a:endParaRPr>
          </a:p>
          <a:p>
            <a:pPr algn="just"/>
            <a:r>
              <a:rPr lang="en-IN" b="1" i="0" u="none" strike="noStrike" baseline="0" dirty="0" err="1">
                <a:latin typeface="Times New Roman" panose="02020603050405020304" pitchFamily="18" charset="0"/>
                <a:cs typeface="Times New Roman" panose="02020603050405020304" pitchFamily="18" charset="0"/>
              </a:rPr>
              <a:t>Ngqabutho</a:t>
            </a:r>
            <a:r>
              <a:rPr lang="en-IN" b="1" i="0" u="none" strike="noStrike" baseline="0" dirty="0">
                <a:latin typeface="Times New Roman" panose="02020603050405020304" pitchFamily="18" charset="0"/>
                <a:cs typeface="Times New Roman" panose="02020603050405020304" pitchFamily="18" charset="0"/>
              </a:rPr>
              <a:t> MN </a:t>
            </a:r>
            <a:r>
              <a:rPr lang="en-IN" sz="1800" b="1" i="1" dirty="0">
                <a:latin typeface="Times New Roman" panose="02020603050405020304" pitchFamily="18" charset="0"/>
                <a:cs typeface="Times New Roman" panose="02020603050405020304" pitchFamily="18" charset="0"/>
              </a:rPr>
              <a:t>et al</a:t>
            </a:r>
            <a:r>
              <a:rPr lang="en-IN" sz="1800" b="1" dirty="0">
                <a:latin typeface="Times New Roman" panose="02020603050405020304" pitchFamily="18" charset="0"/>
                <a:cs typeface="Times New Roman" panose="02020603050405020304" pitchFamily="18" charset="0"/>
              </a:rPr>
              <a:t>., (2011)</a:t>
            </a:r>
            <a:r>
              <a:rPr lang="en-IN" i="0" u="none" strike="noStrike" baseline="30000" dirty="0">
                <a:latin typeface="Times New Roman" panose="02020603050405020304" pitchFamily="18" charset="0"/>
                <a:cs typeface="Times New Roman" panose="02020603050405020304" pitchFamily="18" charset="0"/>
              </a:rPr>
              <a:t>[12]</a:t>
            </a:r>
            <a:r>
              <a:rPr lang="en-IN" baseline="30000" dirty="0">
                <a:latin typeface="Times New Roman" panose="02020603050405020304" pitchFamily="18" charset="0"/>
                <a:cs typeface="Times New Roman" panose="02020603050405020304" pitchFamily="18" charset="0"/>
              </a:rPr>
              <a:t> </a:t>
            </a:r>
            <a:r>
              <a:rPr lang="en-IN" i="0" u="none" strike="noStrike" baseline="0" dirty="0">
                <a:latin typeface="Times New Roman" panose="02020603050405020304" pitchFamily="18" charset="0"/>
                <a:cs typeface="Times New Roman" panose="02020603050405020304" pitchFamily="18" charset="0"/>
              </a:rPr>
              <a:t>has </a:t>
            </a:r>
            <a:r>
              <a:rPr lang="en-IN" dirty="0">
                <a:latin typeface="Times New Roman" panose="02020603050405020304" pitchFamily="18" charset="0"/>
                <a:cs typeface="Times New Roman" panose="02020603050405020304" pitchFamily="18" charset="0"/>
              </a:rPr>
              <a:t>focused this study on </a:t>
            </a:r>
            <a:r>
              <a:rPr lang="en-US" dirty="0">
                <a:latin typeface="Times New Roman" panose="02020603050405020304" pitchFamily="18" charset="0"/>
                <a:cs typeface="Times New Roman" panose="02020603050405020304" pitchFamily="18" charset="0"/>
              </a:rPr>
              <a:t>f</a:t>
            </a:r>
            <a:r>
              <a:rPr lang="en-US" i="0" u="none" strike="noStrike" baseline="0" dirty="0">
                <a:latin typeface="Times New Roman" panose="02020603050405020304" pitchFamily="18" charset="0"/>
                <a:cs typeface="Times New Roman" panose="02020603050405020304" pitchFamily="18" charset="0"/>
              </a:rPr>
              <a:t>actors associated with self-reported symptoms of acute pesticide poisoning among farmers in northwestern Jamaica. They started </a:t>
            </a:r>
            <a:r>
              <a:rPr lang="en-US" dirty="0">
                <a:latin typeface="Times New Roman" panose="02020603050405020304" pitchFamily="18" charset="0"/>
                <a:cs typeface="Times New Roman" panose="02020603050405020304" pitchFamily="18" charset="0"/>
              </a:rPr>
              <a:t>a </a:t>
            </a:r>
            <a:r>
              <a:rPr lang="en-US" i="0" u="none" strike="noStrike" baseline="0" dirty="0">
                <a:latin typeface="Times New Roman" panose="02020603050405020304" pitchFamily="18" charset="0"/>
                <a:cs typeface="Times New Roman" panose="02020603050405020304" pitchFamily="18" charset="0"/>
              </a:rPr>
              <a:t>population survey among farmers in three parishes to determine the occurrence of acute pesticide poisoning and to identify factors associated with pesticide poisoning. Approximately 16% of 359 farmers who participated in the study reported one or more incidents of acute pesticide poisoning within the last two years</a:t>
            </a:r>
            <a:r>
              <a:rPr lang="en-US" b="0" i="0" u="none" strike="noStrike" baseline="0" dirty="0">
                <a:latin typeface="Times New Roman" panose="02020603050405020304" pitchFamily="18" charset="0"/>
                <a:cs typeface="Times New Roman" panose="02020603050405020304" pitchFamily="18" charset="0"/>
              </a:rPr>
              <a:t>. Only 25% of the farmers reported ever receiving training in pesticide handling or safety. The majority (68%) of farmers who reported pesticide poisoning never sought medical attention for poisoning. This study concludes that the factors found to be associated with pesticide poisoning in this study indicate that implementation of specific intervention strategies and education of farmers is needed in order to improve safe handling, use and disposal of pesticides and reduce incidents of acute pesticide poisoning.</a:t>
            </a:r>
            <a:endParaRPr lang="en-IN" b="1" i="0" u="none" strike="noStrike" baseline="0" dirty="0">
              <a:latin typeface="Times New Roman" panose="02020603050405020304" pitchFamily="18" charset="0"/>
              <a:cs typeface="Times New Roman" panose="02020603050405020304" pitchFamily="18" charset="0"/>
            </a:endParaRPr>
          </a:p>
          <a:p>
            <a:pPr algn="just"/>
            <a:endParaRPr lang="en-IN" dirty="0"/>
          </a:p>
        </p:txBody>
      </p:sp>
      <p:sp>
        <p:nvSpPr>
          <p:cNvPr id="5" name="Slide Number Placeholder 4">
            <a:extLst>
              <a:ext uri="{FF2B5EF4-FFF2-40B4-BE49-F238E27FC236}">
                <a16:creationId xmlns:a16="http://schemas.microsoft.com/office/drawing/2014/main" id="{DCEE871D-525A-44C4-BE7C-EC3DB604BA52}"/>
              </a:ext>
            </a:extLst>
          </p:cNvPr>
          <p:cNvSpPr>
            <a:spLocks noGrp="1"/>
          </p:cNvSpPr>
          <p:nvPr>
            <p:ph type="sldNum" sz="quarter" idx="12"/>
          </p:nvPr>
        </p:nvSpPr>
        <p:spPr/>
        <p:txBody>
          <a:bodyPr/>
          <a:lstStyle/>
          <a:p>
            <a:fld id="{5C3758DD-7464-4C44-B2F3-87DB7CD533DE}" type="slidenum">
              <a:rPr lang="en-IN" smtClean="0"/>
              <a:pPr/>
              <a:t>5</a:t>
            </a:fld>
            <a:endParaRPr lang="en-IN"/>
          </a:p>
        </p:txBody>
      </p:sp>
    </p:spTree>
    <p:extLst>
      <p:ext uri="{BB962C8B-B14F-4D97-AF65-F5344CB8AC3E}">
        <p14:creationId xmlns:p14="http://schemas.microsoft.com/office/powerpoint/2010/main" val="27143375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437ED6F2-58B7-4798-9B86-D949BD140C96}"/>
              </a:ext>
            </a:extLst>
          </p:cNvPr>
          <p:cNvGraphicFramePr/>
          <p:nvPr>
            <p:extLst>
              <p:ext uri="{D42A27DB-BD31-4B8C-83A1-F6EECF244321}">
                <p14:modId xmlns:p14="http://schemas.microsoft.com/office/powerpoint/2010/main" val="51094144"/>
              </p:ext>
            </p:extLst>
          </p:nvPr>
        </p:nvGraphicFramePr>
        <p:xfrm>
          <a:off x="1110159" y="433632"/>
          <a:ext cx="10296274" cy="4326904"/>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24B65AA9-E62F-4D61-8CDD-DFA9F2A33C6B}"/>
              </a:ext>
            </a:extLst>
          </p:cNvPr>
          <p:cNvSpPr txBox="1"/>
          <p:nvPr/>
        </p:nvSpPr>
        <p:spPr>
          <a:xfrm>
            <a:off x="2857576" y="4839921"/>
            <a:ext cx="6094428"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24: </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Handling the Health Problems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41BEE566-7045-44BE-984B-E80030D285A5}"/>
              </a:ext>
            </a:extLst>
          </p:cNvPr>
          <p:cNvSpPr>
            <a:spLocks noGrp="1"/>
          </p:cNvSpPr>
          <p:nvPr>
            <p:ph type="sldNum" sz="quarter" idx="12"/>
          </p:nvPr>
        </p:nvSpPr>
        <p:spPr/>
        <p:txBody>
          <a:bodyPr/>
          <a:lstStyle/>
          <a:p>
            <a:fld id="{5C3758DD-7464-4C44-B2F3-87DB7CD533DE}" type="slidenum">
              <a:rPr lang="en-IN" smtClean="0"/>
              <a:pPr/>
              <a:t>50</a:t>
            </a:fld>
            <a:endParaRPr lang="en-IN"/>
          </a:p>
        </p:txBody>
      </p:sp>
    </p:spTree>
    <p:extLst>
      <p:ext uri="{BB962C8B-B14F-4D97-AF65-F5344CB8AC3E}">
        <p14:creationId xmlns:p14="http://schemas.microsoft.com/office/powerpoint/2010/main" val="27140705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6816" y="320511"/>
            <a:ext cx="11378153" cy="4613058"/>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A number of findings showing the importance for surveillance emerge in this study. </a:t>
            </a:r>
            <a:r>
              <a:rPr lang="en-IN" dirty="0">
                <a:latin typeface="Times New Roman" pitchFamily="18" charset="0"/>
                <a:ea typeface="Calibri" panose="020F0502020204030204" pitchFamily="34" charset="0"/>
                <a:cs typeface="Times New Roman" pitchFamily="18" charset="0"/>
              </a:rPr>
              <a:t>In our consideration, we inspected that 40(9.7%) of participants doesn’t make serious attention of health risk by pesticide usage and 141(34.3%) of participants take home remedies. Majority of participants </a:t>
            </a:r>
            <a:r>
              <a:rPr lang="en-IN" dirty="0" err="1">
                <a:latin typeface="Times New Roman" pitchFamily="18" charset="0"/>
                <a:ea typeface="Calibri" panose="020F0502020204030204" pitchFamily="34" charset="0"/>
                <a:cs typeface="Times New Roman" pitchFamily="18" charset="0"/>
              </a:rPr>
              <a:t>ie</a:t>
            </a:r>
            <a:r>
              <a:rPr lang="en-IN" dirty="0">
                <a:latin typeface="Times New Roman" pitchFamily="18" charset="0"/>
                <a:ea typeface="Calibri" panose="020F0502020204030204" pitchFamily="34" charset="0"/>
                <a:cs typeface="Times New Roman" pitchFamily="18" charset="0"/>
              </a:rPr>
              <a:t>. 231(56.0%) consult with a physician when they experience any health-related problems (Figure 24). These results indicate that there is a significant association between the past similar studies</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A past study conducted by </a:t>
            </a:r>
            <a:r>
              <a:rPr lang="en-US" i="1" dirty="0" err="1">
                <a:latin typeface="Times New Roman" pitchFamily="18" charset="0"/>
                <a:cs typeface="Times New Roman" pitchFamily="18" charset="0"/>
              </a:rPr>
              <a:t>Elikana</a:t>
            </a:r>
            <a:r>
              <a:rPr lang="en-US" i="1" dirty="0">
                <a:latin typeface="Times New Roman" pitchFamily="18" charset="0"/>
                <a:cs typeface="Times New Roman" pitchFamily="18" charset="0"/>
              </a:rPr>
              <a:t> EL et al.,</a:t>
            </a:r>
            <a:r>
              <a:rPr lang="en-US" baseline="30000" dirty="0">
                <a:latin typeface="Times New Roman" pitchFamily="18" charset="0"/>
                <a:cs typeface="Times New Roman" pitchFamily="18" charset="0"/>
              </a:rPr>
              <a:t>[31]</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(2014) 60% of poisoned respondents did nothing about their symptoms and 81% did not report going to a health care facility confirms to our study.</a:t>
            </a:r>
          </a:p>
          <a:p>
            <a:pPr marL="285750" indent="-285750" algn="just">
              <a:lnSpc>
                <a:spcPct val="150000"/>
              </a:lnSpc>
              <a:buFont typeface="Arial" panose="020B0604020202020204" pitchFamily="34" charset="0"/>
              <a:buChar char="•"/>
            </a:pPr>
            <a:r>
              <a:rPr lang="en-US" dirty="0">
                <a:latin typeface="Times New Roman" pitchFamily="18" charset="0"/>
                <a:cs typeface="Times New Roman" pitchFamily="18" charset="0"/>
              </a:rPr>
              <a:t>Poisoned farmers may not report their injuries to a health care facility for a number of reasons including inability to afford payment for their medical bills, the majority of poisonings being of mild severity, anticipated difficulties in diagnosis and treatment deter attendance, distance to health care facility or poor access to health services and anticipation of lack of appropriate drugs or medical services in the majority of the health facilities. </a:t>
            </a:r>
          </a:p>
        </p:txBody>
      </p:sp>
      <p:sp>
        <p:nvSpPr>
          <p:cNvPr id="4" name="Slide Number Placeholder 3">
            <a:extLst>
              <a:ext uri="{FF2B5EF4-FFF2-40B4-BE49-F238E27FC236}">
                <a16:creationId xmlns:a16="http://schemas.microsoft.com/office/drawing/2014/main" id="{F3CFB92E-5552-413D-AEF2-865EA771CD51}"/>
              </a:ext>
            </a:extLst>
          </p:cNvPr>
          <p:cNvSpPr>
            <a:spLocks noGrp="1"/>
          </p:cNvSpPr>
          <p:nvPr>
            <p:ph type="sldNum" sz="quarter" idx="12"/>
          </p:nvPr>
        </p:nvSpPr>
        <p:spPr/>
        <p:txBody>
          <a:bodyPr/>
          <a:lstStyle/>
          <a:p>
            <a:fld id="{5C3758DD-7464-4C44-B2F3-87DB7CD533DE}" type="slidenum">
              <a:rPr lang="en-IN" smtClean="0"/>
              <a:pPr/>
              <a:t>51</a:t>
            </a:fld>
            <a:endParaRPr lang="en-IN"/>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429980-1810-4B4E-9D0E-7DC93994549A}"/>
              </a:ext>
            </a:extLst>
          </p:cNvPr>
          <p:cNvSpPr txBox="1"/>
          <p:nvPr/>
        </p:nvSpPr>
        <p:spPr>
          <a:xfrm>
            <a:off x="872246" y="21873"/>
            <a:ext cx="10447507"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25: Response to Question Number 25</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25: (Do you have knowledge of diseases that can be worsened by pesticide usage?)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056C2FA8-19C8-4252-AD30-2972E37C5C2C}"/>
              </a:ext>
            </a:extLst>
          </p:cNvPr>
          <p:cNvGraphicFramePr>
            <a:graphicFrameLocks noGrp="1"/>
          </p:cNvGraphicFramePr>
          <p:nvPr>
            <p:extLst>
              <p:ext uri="{D42A27DB-BD31-4B8C-83A1-F6EECF244321}">
                <p14:modId xmlns:p14="http://schemas.microsoft.com/office/powerpoint/2010/main" val="3519673301"/>
              </p:ext>
            </p:extLst>
          </p:nvPr>
        </p:nvGraphicFramePr>
        <p:xfrm>
          <a:off x="182244" y="900768"/>
          <a:ext cx="6957858" cy="2086623"/>
        </p:xfrm>
        <a:graphic>
          <a:graphicData uri="http://schemas.openxmlformats.org/drawingml/2006/table">
            <a:tbl>
              <a:tblPr firstRow="1" firstCol="1" bandRow="1">
                <a:tableStyleId>{5940675A-B579-460E-94D1-54222C63F5DA}</a:tableStyleId>
              </a:tblPr>
              <a:tblGrid>
                <a:gridCol w="507270">
                  <a:extLst>
                    <a:ext uri="{9D8B030D-6E8A-4147-A177-3AD203B41FA5}">
                      <a16:colId xmlns:a16="http://schemas.microsoft.com/office/drawing/2014/main" val="3383039550"/>
                    </a:ext>
                  </a:extLst>
                </a:gridCol>
                <a:gridCol w="3162950">
                  <a:extLst>
                    <a:ext uri="{9D8B030D-6E8A-4147-A177-3AD203B41FA5}">
                      <a16:colId xmlns:a16="http://schemas.microsoft.com/office/drawing/2014/main" val="2474554240"/>
                    </a:ext>
                  </a:extLst>
                </a:gridCol>
                <a:gridCol w="1733535">
                  <a:extLst>
                    <a:ext uri="{9D8B030D-6E8A-4147-A177-3AD203B41FA5}">
                      <a16:colId xmlns:a16="http://schemas.microsoft.com/office/drawing/2014/main" val="1071877050"/>
                    </a:ext>
                  </a:extLst>
                </a:gridCol>
                <a:gridCol w="1554103">
                  <a:extLst>
                    <a:ext uri="{9D8B030D-6E8A-4147-A177-3AD203B41FA5}">
                      <a16:colId xmlns:a16="http://schemas.microsoft.com/office/drawing/2014/main" val="3481732491"/>
                    </a:ext>
                  </a:extLst>
                </a:gridCol>
              </a:tblGrid>
              <a:tr h="1170348">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b="1" dirty="0">
                          <a:latin typeface="Times New Roman" panose="02020603050405020304" pitchFamily="18" charset="0"/>
                          <a:cs typeface="Times New Roman" panose="02020603050405020304" pitchFamily="18" charset="0"/>
                        </a:rPr>
                        <a:t>Do you have knowledge of diseases that can be worsened by pesticide usage</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43609135"/>
                  </a:ext>
                </a:extLst>
              </a:tr>
              <a:tr h="478962">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Yes</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258</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62.6%</a:t>
                      </a:r>
                    </a:p>
                  </a:txBody>
                  <a:tcPr marL="68580" marR="68580" marT="0" marB="0" anchor="ctr"/>
                </a:tc>
                <a:extLst>
                  <a:ext uri="{0D108BD9-81ED-4DB2-BD59-A6C34878D82A}">
                    <a16:rowId xmlns:a16="http://schemas.microsoft.com/office/drawing/2014/main" val="3878793521"/>
                  </a:ext>
                </a:extLst>
              </a:tr>
              <a:tr h="43731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154</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37.4%</a:t>
                      </a:r>
                    </a:p>
                  </a:txBody>
                  <a:tcPr marL="68580" marR="68580" marT="0" marB="0" anchor="ctr"/>
                </a:tc>
                <a:extLst>
                  <a:ext uri="{0D108BD9-81ED-4DB2-BD59-A6C34878D82A}">
                    <a16:rowId xmlns:a16="http://schemas.microsoft.com/office/drawing/2014/main" val="3544343939"/>
                  </a:ext>
                </a:extLst>
              </a:tr>
            </a:tbl>
          </a:graphicData>
        </a:graphic>
      </p:graphicFrame>
      <p:graphicFrame>
        <p:nvGraphicFramePr>
          <p:cNvPr id="4" name="Chart 3">
            <a:extLst>
              <a:ext uri="{FF2B5EF4-FFF2-40B4-BE49-F238E27FC236}">
                <a16:creationId xmlns:a16="http://schemas.microsoft.com/office/drawing/2014/main" id="{D6713E66-7055-4483-B9C2-690611F24F1C}"/>
              </a:ext>
            </a:extLst>
          </p:cNvPr>
          <p:cNvGraphicFramePr/>
          <p:nvPr>
            <p:extLst>
              <p:ext uri="{D42A27DB-BD31-4B8C-83A1-F6EECF244321}">
                <p14:modId xmlns:p14="http://schemas.microsoft.com/office/powerpoint/2010/main" val="3971938335"/>
              </p:ext>
            </p:extLst>
          </p:nvPr>
        </p:nvGraphicFramePr>
        <p:xfrm>
          <a:off x="7626485" y="989317"/>
          <a:ext cx="4501590" cy="3709144"/>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ADB6CD1B-79E2-4B9C-8090-238CA8C08BEA}"/>
              </a:ext>
            </a:extLst>
          </p:cNvPr>
          <p:cNvSpPr txBox="1"/>
          <p:nvPr/>
        </p:nvSpPr>
        <p:spPr>
          <a:xfrm>
            <a:off x="7733489" y="4787010"/>
            <a:ext cx="4458512"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25: </a:t>
            </a:r>
            <a:r>
              <a:rPr lang="en-IN"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Knowledge of diseases that can be worsened by pesticide usage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A363DBA0-C07A-41A5-BD43-1C507D6357BC}"/>
              </a:ext>
            </a:extLst>
          </p:cNvPr>
          <p:cNvSpPr txBox="1"/>
          <p:nvPr/>
        </p:nvSpPr>
        <p:spPr>
          <a:xfrm>
            <a:off x="182244" y="2987391"/>
            <a:ext cx="7181593" cy="3848736"/>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Farmers’ knowledge of the potential damage of pesticides is very important in preventing pesticide exposure.</a:t>
            </a:r>
            <a:endParaRPr lang="en-IN"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Poisoned farmers may be unaware of the long term adverse health effects of pesticides, further contributing to a lack of motivation to attend health facilities. </a:t>
            </a:r>
          </a:p>
          <a:p>
            <a:pPr marL="285750" indent="-285750" algn="just">
              <a:lnSpc>
                <a:spcPct val="150000"/>
              </a:lnSpc>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Our study declares that 258(62.6%) of farmers have knowledge of diseases that can be worsened by pesticide and minimum of 154(37.4%) don’t have any knowledge about the disease that are worsened by pesticide usage (Figure 25).</a:t>
            </a:r>
          </a:p>
        </p:txBody>
      </p:sp>
      <p:sp>
        <p:nvSpPr>
          <p:cNvPr id="8" name="Slide Number Placeholder 7">
            <a:extLst>
              <a:ext uri="{FF2B5EF4-FFF2-40B4-BE49-F238E27FC236}">
                <a16:creationId xmlns:a16="http://schemas.microsoft.com/office/drawing/2014/main" id="{214EFA8E-35E6-4452-9E8B-B49CEF78304E}"/>
              </a:ext>
            </a:extLst>
          </p:cNvPr>
          <p:cNvSpPr>
            <a:spLocks noGrp="1"/>
          </p:cNvSpPr>
          <p:nvPr>
            <p:ph type="sldNum" sz="quarter" idx="12"/>
          </p:nvPr>
        </p:nvSpPr>
        <p:spPr/>
        <p:txBody>
          <a:bodyPr/>
          <a:lstStyle/>
          <a:p>
            <a:fld id="{5C3758DD-7464-4C44-B2F3-87DB7CD533DE}" type="slidenum">
              <a:rPr lang="en-IN" smtClean="0"/>
              <a:pPr/>
              <a:t>52</a:t>
            </a:fld>
            <a:endParaRPr lang="en-IN"/>
          </a:p>
        </p:txBody>
      </p:sp>
    </p:spTree>
    <p:extLst>
      <p:ext uri="{BB962C8B-B14F-4D97-AF65-F5344CB8AC3E}">
        <p14:creationId xmlns:p14="http://schemas.microsoft.com/office/powerpoint/2010/main" val="11369739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5AA346-0871-48EF-BDCB-3B4BD5D6DB66}"/>
              </a:ext>
            </a:extLst>
          </p:cNvPr>
          <p:cNvSpPr txBox="1"/>
          <p:nvPr/>
        </p:nvSpPr>
        <p:spPr>
          <a:xfrm>
            <a:off x="1203121" y="188534"/>
            <a:ext cx="9785757" cy="1200329"/>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26: Response to Question Number</a:t>
            </a:r>
            <a:r>
              <a:rPr lang="en-IN" b="1" dirty="0">
                <a:latin typeface="Times New Roman" panose="02020603050405020304" pitchFamily="18" charset="0"/>
                <a:ea typeface="Calibri" panose="020F0502020204030204" pitchFamily="34" charset="0"/>
                <a:cs typeface="Times New Roman" panose="02020603050405020304" pitchFamily="18" charset="0"/>
              </a:rPr>
              <a:t>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26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a:t>
            </a:r>
            <a:r>
              <a:rPr lang="en-IN" b="1" dirty="0">
                <a:latin typeface="Times New Roman" panose="02020603050405020304" pitchFamily="18" charset="0"/>
                <a:ea typeface="Calibri" panose="020F0502020204030204" pitchFamily="34" charset="0"/>
                <a:cs typeface="Times New Roman" panose="02020603050405020304" pitchFamily="18" charset="0"/>
              </a:rPr>
              <a:t>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26: (If yes, what are the diseases that can be worsened by pesticide usage?)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b="1"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299C3A08-E0A2-453B-BB95-C9E86EE6C300}"/>
              </a:ext>
            </a:extLst>
          </p:cNvPr>
          <p:cNvGraphicFramePr>
            <a:graphicFrameLocks noGrp="1"/>
          </p:cNvGraphicFramePr>
          <p:nvPr>
            <p:extLst>
              <p:ext uri="{D42A27DB-BD31-4B8C-83A1-F6EECF244321}">
                <p14:modId xmlns:p14="http://schemas.microsoft.com/office/powerpoint/2010/main" val="2791553036"/>
              </p:ext>
            </p:extLst>
          </p:nvPr>
        </p:nvGraphicFramePr>
        <p:xfrm>
          <a:off x="1381761" y="1351278"/>
          <a:ext cx="9641839" cy="4229528"/>
        </p:xfrm>
        <a:graphic>
          <a:graphicData uri="http://schemas.openxmlformats.org/drawingml/2006/table">
            <a:tbl>
              <a:tblPr firstRow="1" firstCol="1" bandRow="1">
                <a:tableStyleId>{5940675A-B579-460E-94D1-54222C63F5DA}</a:tableStyleId>
              </a:tblPr>
              <a:tblGrid>
                <a:gridCol w="1145026">
                  <a:extLst>
                    <a:ext uri="{9D8B030D-6E8A-4147-A177-3AD203B41FA5}">
                      <a16:colId xmlns:a16="http://schemas.microsoft.com/office/drawing/2014/main" val="2475827500"/>
                    </a:ext>
                  </a:extLst>
                </a:gridCol>
                <a:gridCol w="3490551">
                  <a:extLst>
                    <a:ext uri="{9D8B030D-6E8A-4147-A177-3AD203B41FA5}">
                      <a16:colId xmlns:a16="http://schemas.microsoft.com/office/drawing/2014/main" val="2695124806"/>
                    </a:ext>
                  </a:extLst>
                </a:gridCol>
                <a:gridCol w="2790115">
                  <a:extLst>
                    <a:ext uri="{9D8B030D-6E8A-4147-A177-3AD203B41FA5}">
                      <a16:colId xmlns:a16="http://schemas.microsoft.com/office/drawing/2014/main" val="4256481416"/>
                    </a:ext>
                  </a:extLst>
                </a:gridCol>
                <a:gridCol w="2216147">
                  <a:extLst>
                    <a:ext uri="{9D8B030D-6E8A-4147-A177-3AD203B41FA5}">
                      <a16:colId xmlns:a16="http://schemas.microsoft.com/office/drawing/2014/main" val="1006028851"/>
                    </a:ext>
                  </a:extLst>
                </a:gridCol>
              </a:tblGrid>
              <a:tr h="1000036">
                <a:tc>
                  <a:txBody>
                    <a:bodyPr/>
                    <a:lstStyle/>
                    <a:p>
                      <a:pPr algn="ctr">
                        <a:lnSpc>
                          <a:spcPct val="115000"/>
                        </a:lnSpc>
                        <a:spcAft>
                          <a:spcPts val="1000"/>
                        </a:spcAft>
                      </a:pPr>
                      <a:r>
                        <a:rPr lang="en-US" sz="1800" b="1" dirty="0" err="1">
                          <a:effectLst/>
                          <a:latin typeface="Times New Roman" panose="02020603050405020304" pitchFamily="18" charset="0"/>
                          <a:cs typeface="Times New Roman" panose="02020603050405020304" pitchFamily="18" charset="0"/>
                        </a:rPr>
                        <a:t>Sl.no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Diseases</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(N=258)</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93817218"/>
                  </a:ext>
                </a:extLst>
              </a:tr>
              <a:tr h="46135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Asthma</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tabLst>
                          <a:tab pos="691515" algn="ctr"/>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228</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55.3%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8617226"/>
                  </a:ext>
                </a:extLst>
              </a:tr>
              <a:tr h="46135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Diabetes Mellitus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87</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21.1%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65933331"/>
                  </a:ext>
                </a:extLst>
              </a:tr>
              <a:tr h="46135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3</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Hypertension</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100</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24.2%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4398677"/>
                  </a:ext>
                </a:extLst>
              </a:tr>
              <a:tr h="46135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4</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Kidney Problems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111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26.9%</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17584568"/>
                  </a:ext>
                </a:extLst>
              </a:tr>
              <a:tr h="46135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5</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Skin Diseases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176</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42.7%</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9496273"/>
                  </a:ext>
                </a:extLst>
              </a:tr>
              <a:tr h="46135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6</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Cancer</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176</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42.7%</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35153569"/>
                  </a:ext>
                </a:extLst>
              </a:tr>
              <a:tr h="461356">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7</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Other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24</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5.8%</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72451914"/>
                  </a:ext>
                </a:extLst>
              </a:tr>
            </a:tbl>
          </a:graphicData>
        </a:graphic>
      </p:graphicFrame>
      <p:sp>
        <p:nvSpPr>
          <p:cNvPr id="4" name="Slide Number Placeholder 3">
            <a:extLst>
              <a:ext uri="{FF2B5EF4-FFF2-40B4-BE49-F238E27FC236}">
                <a16:creationId xmlns:a16="http://schemas.microsoft.com/office/drawing/2014/main" id="{08F7297B-D532-402B-92FD-E2C9BF5FE1A3}"/>
              </a:ext>
            </a:extLst>
          </p:cNvPr>
          <p:cNvSpPr>
            <a:spLocks noGrp="1"/>
          </p:cNvSpPr>
          <p:nvPr>
            <p:ph type="sldNum" sz="quarter" idx="12"/>
          </p:nvPr>
        </p:nvSpPr>
        <p:spPr/>
        <p:txBody>
          <a:bodyPr/>
          <a:lstStyle/>
          <a:p>
            <a:fld id="{5C3758DD-7464-4C44-B2F3-87DB7CD533DE}" type="slidenum">
              <a:rPr lang="en-IN" smtClean="0"/>
              <a:pPr/>
              <a:t>53</a:t>
            </a:fld>
            <a:endParaRPr lang="en-IN"/>
          </a:p>
        </p:txBody>
      </p:sp>
    </p:spTree>
    <p:extLst>
      <p:ext uri="{BB962C8B-B14F-4D97-AF65-F5344CB8AC3E}">
        <p14:creationId xmlns:p14="http://schemas.microsoft.com/office/powerpoint/2010/main" val="22830286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FE7F669A-B56A-4587-9727-F6A8CF202C70}"/>
              </a:ext>
            </a:extLst>
          </p:cNvPr>
          <p:cNvGraphicFramePr/>
          <p:nvPr>
            <p:extLst>
              <p:ext uri="{D42A27DB-BD31-4B8C-83A1-F6EECF244321}">
                <p14:modId xmlns:p14="http://schemas.microsoft.com/office/powerpoint/2010/main" val="497706992"/>
              </p:ext>
            </p:extLst>
          </p:nvPr>
        </p:nvGraphicFramePr>
        <p:xfrm>
          <a:off x="700211" y="133531"/>
          <a:ext cx="10312400" cy="4261187"/>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5432477A-0DCD-4360-B106-A696B73C7D05}"/>
              </a:ext>
            </a:extLst>
          </p:cNvPr>
          <p:cNvSpPr txBox="1"/>
          <p:nvPr/>
        </p:nvSpPr>
        <p:spPr>
          <a:xfrm>
            <a:off x="2330787" y="4293648"/>
            <a:ext cx="7386320" cy="463397"/>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26: </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Diseases that can be worsened by pesticide usage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3251D10-BFE9-4BEA-A429-E9611364BE82}"/>
              </a:ext>
            </a:extLst>
          </p:cNvPr>
          <p:cNvSpPr txBox="1"/>
          <p:nvPr/>
        </p:nvSpPr>
        <p:spPr>
          <a:xfrm>
            <a:off x="0" y="4904837"/>
            <a:ext cx="12064482" cy="165680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US" dirty="0">
                <a:latin typeface="Times New Roman" panose="02020603050405020304" pitchFamily="18" charset="0"/>
                <a:ea typeface="Calibri" panose="020F0502020204030204" pitchFamily="34" charset="0"/>
                <a:cs typeface="Times New Roman" panose="02020603050405020304" pitchFamily="18" charset="0"/>
              </a:rPr>
              <a:t>Among the 258 participant’s who have knowledge thinks that diseases like asthma 228(55.3%), skin diseases and cancer 176(42.7%), kidney problems 111(26.9%), hypertension 100(24.2%), diabetes mellitus 87(21.1%) and 24(5.8%) other diseases (Table 26). </a:t>
            </a:r>
          </a:p>
          <a:p>
            <a:pPr marL="285750" indent="-285750" algn="just">
              <a:lnSpc>
                <a:spcPct val="107000"/>
              </a:lnSpc>
              <a:spcAft>
                <a:spcPts val="800"/>
              </a:spcAf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From the WHO estimation (2010), chronic exposure to highly hazardous pesticides can result in effects on skin, eyes, nervous system, cardiovascular system, gastrointestinal tract, liver, kidneys, reproductive system, endocrine system and blood.</a:t>
            </a:r>
          </a:p>
        </p:txBody>
      </p:sp>
      <p:sp>
        <p:nvSpPr>
          <p:cNvPr id="6" name="Slide Number Placeholder 5">
            <a:extLst>
              <a:ext uri="{FF2B5EF4-FFF2-40B4-BE49-F238E27FC236}">
                <a16:creationId xmlns:a16="http://schemas.microsoft.com/office/drawing/2014/main" id="{D8F74DE6-7DD6-491E-8CE5-9565C7002AF9}"/>
              </a:ext>
            </a:extLst>
          </p:cNvPr>
          <p:cNvSpPr>
            <a:spLocks noGrp="1"/>
          </p:cNvSpPr>
          <p:nvPr>
            <p:ph type="sldNum" sz="quarter" idx="12"/>
          </p:nvPr>
        </p:nvSpPr>
        <p:spPr/>
        <p:txBody>
          <a:bodyPr/>
          <a:lstStyle/>
          <a:p>
            <a:fld id="{5C3758DD-7464-4C44-B2F3-87DB7CD533DE}" type="slidenum">
              <a:rPr lang="en-IN" smtClean="0"/>
              <a:pPr/>
              <a:t>54</a:t>
            </a:fld>
            <a:endParaRPr lang="en-IN"/>
          </a:p>
        </p:txBody>
      </p:sp>
    </p:spTree>
    <p:extLst>
      <p:ext uri="{BB962C8B-B14F-4D97-AF65-F5344CB8AC3E}">
        <p14:creationId xmlns:p14="http://schemas.microsoft.com/office/powerpoint/2010/main" val="19459689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99C3A08-E0A2-453B-BB95-C9E86EE6C300}"/>
              </a:ext>
            </a:extLst>
          </p:cNvPr>
          <p:cNvGraphicFramePr>
            <a:graphicFrameLocks noGrp="1"/>
          </p:cNvGraphicFramePr>
          <p:nvPr>
            <p:extLst>
              <p:ext uri="{D42A27DB-BD31-4B8C-83A1-F6EECF244321}">
                <p14:modId xmlns:p14="http://schemas.microsoft.com/office/powerpoint/2010/main" val="4242256248"/>
              </p:ext>
            </p:extLst>
          </p:nvPr>
        </p:nvGraphicFramePr>
        <p:xfrm>
          <a:off x="495047" y="1541610"/>
          <a:ext cx="6139544" cy="2924413"/>
        </p:xfrm>
        <a:graphic>
          <a:graphicData uri="http://schemas.openxmlformats.org/drawingml/2006/table">
            <a:tbl>
              <a:tblPr firstRow="1" firstCol="1" bandRow="1">
                <a:tableStyleId>{5940675A-B579-460E-94D1-54222C63F5DA}</a:tableStyleId>
              </a:tblPr>
              <a:tblGrid>
                <a:gridCol w="776403">
                  <a:extLst>
                    <a:ext uri="{9D8B030D-6E8A-4147-A177-3AD203B41FA5}">
                      <a16:colId xmlns:a16="http://schemas.microsoft.com/office/drawing/2014/main" val="2475827500"/>
                    </a:ext>
                  </a:extLst>
                </a:gridCol>
                <a:gridCol w="1714625">
                  <a:extLst>
                    <a:ext uri="{9D8B030D-6E8A-4147-A177-3AD203B41FA5}">
                      <a16:colId xmlns:a16="http://schemas.microsoft.com/office/drawing/2014/main" val="2695124806"/>
                    </a:ext>
                  </a:extLst>
                </a:gridCol>
                <a:gridCol w="2108557">
                  <a:extLst>
                    <a:ext uri="{9D8B030D-6E8A-4147-A177-3AD203B41FA5}">
                      <a16:colId xmlns:a16="http://schemas.microsoft.com/office/drawing/2014/main" val="4256481416"/>
                    </a:ext>
                  </a:extLst>
                </a:gridCol>
                <a:gridCol w="1539959">
                  <a:extLst>
                    <a:ext uri="{9D8B030D-6E8A-4147-A177-3AD203B41FA5}">
                      <a16:colId xmlns:a16="http://schemas.microsoft.com/office/drawing/2014/main" val="1006028851"/>
                    </a:ext>
                  </a:extLst>
                </a:gridCol>
              </a:tblGrid>
              <a:tr h="1794027">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a:t>
                      </a:r>
                    </a:p>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Attended Any Training/Workshops Or Seminars On Pesticide Use</a:t>
                      </a: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93817218"/>
                  </a:ext>
                </a:extLst>
              </a:tr>
              <a:tr h="56519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1</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Yes</a:t>
                      </a:r>
                    </a:p>
                  </a:txBody>
                  <a:tcPr marL="68580" marR="68580" marT="0" marB="0" anchor="ctr"/>
                </a:tc>
                <a:tc>
                  <a:txBody>
                    <a:bodyPr/>
                    <a:lstStyle/>
                    <a:p>
                      <a:pPr algn="ctr">
                        <a:lnSpc>
                          <a:spcPct val="115000"/>
                        </a:lnSpc>
                        <a:spcAft>
                          <a:spcPts val="1000"/>
                        </a:spcAft>
                        <a:tabLst>
                          <a:tab pos="691515" algn="ctr"/>
                        </a:tabLs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146</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35.5%</a:t>
                      </a:r>
                    </a:p>
                  </a:txBody>
                  <a:tcPr marL="68580" marR="68580" marT="0" marB="0" anchor="ctr"/>
                </a:tc>
                <a:extLst>
                  <a:ext uri="{0D108BD9-81ED-4DB2-BD59-A6C34878D82A}">
                    <a16:rowId xmlns:a16="http://schemas.microsoft.com/office/drawing/2014/main" val="2068617226"/>
                  </a:ext>
                </a:extLst>
              </a:tr>
              <a:tr h="565193">
                <a:tc>
                  <a:txBody>
                    <a:bodyPr/>
                    <a:lstStyle/>
                    <a:p>
                      <a:pPr algn="ctr">
                        <a:lnSpc>
                          <a:spcPct val="115000"/>
                        </a:lnSpc>
                        <a:spcAft>
                          <a:spcPts val="1000"/>
                        </a:spcAft>
                      </a:pPr>
                      <a:r>
                        <a:rPr lang="en-US" sz="1800" dirty="0">
                          <a:effectLst/>
                          <a:latin typeface="Times New Roman" panose="02020603050405020304" pitchFamily="18" charset="0"/>
                          <a:cs typeface="Times New Roman" panose="02020603050405020304" pitchFamily="18" charset="0"/>
                        </a:rPr>
                        <a:t>2</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No</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266</a:t>
                      </a:r>
                    </a:p>
                  </a:txBody>
                  <a:tcPr marL="68580" marR="68580" marT="0" marB="0" anchor="ctr"/>
                </a:tc>
                <a:tc>
                  <a:txBody>
                    <a:bodyPr/>
                    <a:lstStyle/>
                    <a:p>
                      <a:pPr algn="ctr">
                        <a:lnSpc>
                          <a:spcPct val="115000"/>
                        </a:lnSpc>
                        <a:spcAft>
                          <a:spcPts val="10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64.5%</a:t>
                      </a:r>
                    </a:p>
                  </a:txBody>
                  <a:tcPr marL="68580" marR="68580" marT="0" marB="0" anchor="ctr"/>
                </a:tc>
                <a:extLst>
                  <a:ext uri="{0D108BD9-81ED-4DB2-BD59-A6C34878D82A}">
                    <a16:rowId xmlns:a16="http://schemas.microsoft.com/office/drawing/2014/main" val="1865933331"/>
                  </a:ext>
                </a:extLst>
              </a:tr>
            </a:tbl>
          </a:graphicData>
        </a:graphic>
      </p:graphicFrame>
      <p:sp>
        <p:nvSpPr>
          <p:cNvPr id="8" name="TextBox 7">
            <a:extLst>
              <a:ext uri="{FF2B5EF4-FFF2-40B4-BE49-F238E27FC236}">
                <a16:creationId xmlns:a16="http://schemas.microsoft.com/office/drawing/2014/main" id="{B0717F01-9957-44EA-BCF0-1B4547FFDDCC}"/>
              </a:ext>
            </a:extLst>
          </p:cNvPr>
          <p:cNvSpPr txBox="1"/>
          <p:nvPr/>
        </p:nvSpPr>
        <p:spPr>
          <a:xfrm>
            <a:off x="1242060" y="152870"/>
            <a:ext cx="10318569" cy="878895"/>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27: Response To Question Number 27 </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a:t>
            </a:r>
            <a:r>
              <a:rPr lang="en-IN" b="1" dirty="0">
                <a:latin typeface="Times New Roman" panose="02020603050405020304" pitchFamily="18" charset="0"/>
                <a:ea typeface="Calibri" panose="020F0502020204030204" pitchFamily="34" charset="0"/>
                <a:cs typeface="Times New Roman" panose="02020603050405020304" pitchFamily="18" charset="0"/>
              </a:rPr>
              <a:t> 27:</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 (Have you attended any training/workshops or seminars on pesticide use?)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Chart 3">
            <a:extLst>
              <a:ext uri="{FF2B5EF4-FFF2-40B4-BE49-F238E27FC236}">
                <a16:creationId xmlns:a16="http://schemas.microsoft.com/office/drawing/2014/main" id="{2E536945-C002-4364-8003-F2028DBD665F}"/>
              </a:ext>
            </a:extLst>
          </p:cNvPr>
          <p:cNvGraphicFramePr/>
          <p:nvPr>
            <p:extLst>
              <p:ext uri="{D42A27DB-BD31-4B8C-83A1-F6EECF244321}">
                <p14:modId xmlns:p14="http://schemas.microsoft.com/office/powerpoint/2010/main" val="67361108"/>
              </p:ext>
            </p:extLst>
          </p:nvPr>
        </p:nvGraphicFramePr>
        <p:xfrm>
          <a:off x="6727371" y="1041096"/>
          <a:ext cx="5202829" cy="4272795"/>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1">
            <a:extLst>
              <a:ext uri="{FF2B5EF4-FFF2-40B4-BE49-F238E27FC236}">
                <a16:creationId xmlns:a16="http://schemas.microsoft.com/office/drawing/2014/main" id="{8225E4BD-E984-4D32-8144-7BB918302D54}"/>
              </a:ext>
            </a:extLst>
          </p:cNvPr>
          <p:cNvSpPr>
            <a:spLocks noChangeArrowheads="1"/>
          </p:cNvSpPr>
          <p:nvPr/>
        </p:nvSpPr>
        <p:spPr bwMode="auto">
          <a:xfrm>
            <a:off x="6727371" y="5128739"/>
            <a:ext cx="5295609"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kumimoji="0" lang="en-US"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Figure 27: </a:t>
            </a:r>
            <a:r>
              <a:rPr lang="en-IN" b="1" dirty="0">
                <a:latin typeface="Times New Roman" panose="02020603050405020304" pitchFamily="18" charset="0"/>
                <a:ea typeface="Calibri" panose="020F0502020204030204" pitchFamily="34" charset="0"/>
                <a:cs typeface="Times New Roman" panose="02020603050405020304" pitchFamily="18" charset="0"/>
              </a:rPr>
              <a:t>Attended Any Training/Workshops Or Seminars On Pesticide Use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p:txBody>
      </p:sp>
      <p:sp>
        <p:nvSpPr>
          <p:cNvPr id="3" name="Slide Number Placeholder 2">
            <a:extLst>
              <a:ext uri="{FF2B5EF4-FFF2-40B4-BE49-F238E27FC236}">
                <a16:creationId xmlns:a16="http://schemas.microsoft.com/office/drawing/2014/main" id="{6D46B72E-E457-495A-8B48-03692611CAEB}"/>
              </a:ext>
            </a:extLst>
          </p:cNvPr>
          <p:cNvSpPr>
            <a:spLocks noGrp="1"/>
          </p:cNvSpPr>
          <p:nvPr>
            <p:ph type="sldNum" sz="quarter" idx="12"/>
          </p:nvPr>
        </p:nvSpPr>
        <p:spPr/>
        <p:txBody>
          <a:bodyPr/>
          <a:lstStyle/>
          <a:p>
            <a:fld id="{5C3758DD-7464-4C44-B2F3-87DB7CD533DE}" type="slidenum">
              <a:rPr lang="en-IN" smtClean="0"/>
              <a:pPr/>
              <a:t>55</a:t>
            </a:fld>
            <a:endParaRPr lang="en-IN"/>
          </a:p>
        </p:txBody>
      </p:sp>
    </p:spTree>
    <p:extLst>
      <p:ext uri="{BB962C8B-B14F-4D97-AF65-F5344CB8AC3E}">
        <p14:creationId xmlns:p14="http://schemas.microsoft.com/office/powerpoint/2010/main" val="21199755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AFDC28F-D5BA-433A-A45D-B51A5A1F9C5D}"/>
              </a:ext>
            </a:extLst>
          </p:cNvPr>
          <p:cNvSpPr txBox="1"/>
          <p:nvPr/>
        </p:nvSpPr>
        <p:spPr>
          <a:xfrm>
            <a:off x="433633" y="537329"/>
            <a:ext cx="11425286" cy="3466334"/>
          </a:xfrm>
          <a:prstGeom prst="rect">
            <a:avLst/>
          </a:prstGeom>
          <a:noFill/>
        </p:spPr>
        <p:txBody>
          <a:bodyPr wrap="square">
            <a:spAutoFit/>
          </a:bodyPr>
          <a:lstStyle/>
          <a:p>
            <a:pPr indent="457200" algn="just">
              <a:lnSpc>
                <a:spcPct val="107000"/>
              </a:lnSpc>
              <a:spcAft>
                <a:spcPts val="800"/>
              </a:spcAft>
              <a:buFont typeface="Arial" pitchFamily="34" charset="0"/>
              <a:buChar char="•"/>
            </a:pPr>
            <a:r>
              <a:rPr lang="en-US" dirty="0">
                <a:latin typeface="Times New Roman" panose="02020603050405020304" pitchFamily="18" charset="0"/>
                <a:ea typeface="Calibri" panose="020F0502020204030204" pitchFamily="34" charset="0"/>
                <a:cs typeface="Latha" panose="020B0604020202020204" pitchFamily="34" charset="0"/>
              </a:rPr>
              <a:t>Farmers need regular training to encourage safe pesticide use and education about the risks involved in the wrong and inappropriate use of pesticides.</a:t>
            </a:r>
            <a:endParaRPr lang="en-IN" sz="1800" dirty="0">
              <a:effectLst/>
              <a:latin typeface="Times New Roman" panose="02020603050405020304" pitchFamily="18" charset="0"/>
              <a:ea typeface="Calibri" panose="020F0502020204030204" pitchFamily="34" charset="0"/>
              <a:cs typeface="Latha" panose="020B0604020202020204" pitchFamily="34" charset="0"/>
            </a:endParaRPr>
          </a:p>
          <a:p>
            <a:pPr indent="457200" algn="just">
              <a:lnSpc>
                <a:spcPct val="107000"/>
              </a:lnSpc>
              <a:spcAft>
                <a:spcPts val="800"/>
              </a:spcAft>
              <a:buFont typeface="Arial" pitchFamily="34" charset="0"/>
              <a:buChar char="•"/>
            </a:pPr>
            <a:r>
              <a:rPr lang="en-IN" sz="1800" dirty="0">
                <a:effectLst/>
                <a:latin typeface="Times New Roman" panose="02020603050405020304" pitchFamily="18" charset="0"/>
                <a:ea typeface="Calibri" panose="020F0502020204030204" pitchFamily="34" charset="0"/>
                <a:cs typeface="Latha" panose="020B0604020202020204" pitchFamily="34" charset="0"/>
              </a:rPr>
              <a:t>From the current study we found that only 146(35.5%) of the participants had attended </a:t>
            </a:r>
            <a:r>
              <a:rPr lang="en-US" sz="1800" dirty="0">
                <a:effectLst/>
                <a:latin typeface="Times New Roman" panose="02020603050405020304" pitchFamily="18" charset="0"/>
                <a:ea typeface="Calibri" panose="020F0502020204030204" pitchFamily="34" charset="0"/>
                <a:cs typeface="Latha" panose="020B0604020202020204" pitchFamily="34" charset="0"/>
              </a:rPr>
              <a:t>training/workshops/discussions on pesticide use and care </a:t>
            </a:r>
            <a:r>
              <a:rPr lang="en-IN" sz="1800" dirty="0">
                <a:effectLst/>
                <a:latin typeface="Times New Roman" panose="02020603050405020304" pitchFamily="18" charset="0"/>
                <a:ea typeface="Calibri" panose="020F0502020204030204" pitchFamily="34" charset="0"/>
                <a:cs typeface="Latha" panose="020B0604020202020204" pitchFamily="34" charset="0"/>
              </a:rPr>
              <a:t>on pest control aspects and majority of 266(64.5%) have not attended any supportive pesticide programmes (Figure 27). </a:t>
            </a:r>
          </a:p>
          <a:p>
            <a:pPr indent="457200" algn="just">
              <a:lnSpc>
                <a:spcPct val="107000"/>
              </a:lnSpc>
              <a:spcAft>
                <a:spcPts val="800"/>
              </a:spcAft>
              <a:buFont typeface="Arial" pitchFamily="34" charset="0"/>
              <a:buChar char="•"/>
            </a:pPr>
            <a:r>
              <a:rPr lang="en-IN" dirty="0">
                <a:latin typeface="Times New Roman" panose="02020603050405020304" pitchFamily="18" charset="0"/>
                <a:ea typeface="Calibri" panose="020F0502020204030204" pitchFamily="34" charset="0"/>
                <a:cs typeface="Times New Roman" panose="02020603050405020304" pitchFamily="18" charset="0"/>
              </a:rPr>
              <a:t>In a study conducted by </a:t>
            </a:r>
            <a:r>
              <a:rPr lang="en-US" i="1" dirty="0">
                <a:latin typeface="Times New Roman" panose="02020603050405020304" pitchFamily="18" charset="0"/>
                <a:ea typeface="Calibri" panose="020F0502020204030204" pitchFamily="34" charset="0"/>
                <a:cs typeface="Times New Roman" panose="02020603050405020304" pitchFamily="18" charset="0"/>
              </a:rPr>
              <a:t>Kumar et al</a:t>
            </a:r>
            <a:r>
              <a:rPr lang="en-US" dirty="0">
                <a:latin typeface="Times New Roman" panose="02020603050405020304" pitchFamily="18" charset="0"/>
                <a:ea typeface="Calibri" panose="020F0502020204030204" pitchFamily="34" charset="0"/>
                <a:cs typeface="Times New Roman" panose="02020603050405020304" pitchFamily="18" charset="0"/>
              </a:rPr>
              <a:t>.,</a:t>
            </a:r>
            <a:r>
              <a:rPr lang="en-IN" sz="1800" baseline="30000" dirty="0">
                <a:effectLst/>
                <a:latin typeface="Times New Roman" panose="02020603050405020304" pitchFamily="18" charset="0"/>
                <a:ea typeface="Calibri" panose="020F0502020204030204" pitchFamily="34" charset="0"/>
                <a:cs typeface="Latha" panose="020B0604020202020204" pitchFamily="34" charset="0"/>
              </a:rPr>
              <a:t> [32]</a:t>
            </a:r>
            <a:r>
              <a:rPr lang="en-US" dirty="0">
                <a:latin typeface="Times New Roman" panose="02020603050405020304" pitchFamily="18" charset="0"/>
                <a:ea typeface="Calibri" panose="020F0502020204030204" pitchFamily="34" charset="0"/>
                <a:cs typeface="Times New Roman" panose="02020603050405020304" pitchFamily="18" charset="0"/>
              </a:rPr>
              <a:t> (2012) reported that about 90% of the farmers had not received any training on pesticide use which confirms to our study. </a:t>
            </a:r>
          </a:p>
          <a:p>
            <a:pPr indent="457200" algn="just">
              <a:lnSpc>
                <a:spcPct val="107000"/>
              </a:lnSpc>
              <a:spcAft>
                <a:spcPts val="800"/>
              </a:spcAft>
              <a:buFont typeface="Arial" pitchFamily="34" charset="0"/>
              <a:buChar char="•"/>
            </a:pPr>
            <a:r>
              <a:rPr lang="en-IN" sz="1800" dirty="0">
                <a:effectLst/>
                <a:latin typeface="Times New Roman" panose="02020603050405020304" pitchFamily="18" charset="0"/>
                <a:ea typeface="Calibri" panose="020F0502020204030204" pitchFamily="34" charset="0"/>
                <a:cs typeface="Latha" panose="020B0604020202020204" pitchFamily="34" charset="0"/>
              </a:rPr>
              <a:t>A past study conducted by </a:t>
            </a:r>
            <a:r>
              <a:rPr lang="en-IN" sz="1800" i="1" dirty="0">
                <a:effectLst/>
                <a:latin typeface="Times New Roman" panose="02020603050405020304" pitchFamily="18" charset="0"/>
                <a:ea typeface="Calibri" panose="020F0502020204030204" pitchFamily="34" charset="0"/>
                <a:cs typeface="Latha" panose="020B0604020202020204" pitchFamily="34" charset="0"/>
              </a:rPr>
              <a:t>Joshua SO et al.,</a:t>
            </a:r>
            <a:r>
              <a:rPr lang="en-IN" sz="1800" baseline="30000" dirty="0">
                <a:effectLst/>
                <a:latin typeface="Times New Roman" panose="02020603050405020304" pitchFamily="18" charset="0"/>
                <a:ea typeface="Calibri" panose="020F0502020204030204" pitchFamily="34" charset="0"/>
                <a:cs typeface="Latha" panose="020B0604020202020204" pitchFamily="34" charset="0"/>
              </a:rPr>
              <a:t>[33]</a:t>
            </a:r>
            <a:r>
              <a:rPr lang="en-IN" sz="1800" i="1" dirty="0">
                <a:effectLst/>
                <a:latin typeface="Times New Roman" panose="02020603050405020304" pitchFamily="18" charset="0"/>
                <a:ea typeface="Calibri" panose="020F0502020204030204" pitchFamily="34" charset="0"/>
                <a:cs typeface="Latha" panose="020B0604020202020204" pitchFamily="34" charset="0"/>
              </a:rPr>
              <a:t> (2015)</a:t>
            </a:r>
            <a:r>
              <a:rPr lang="en-IN" sz="1800" dirty="0">
                <a:effectLst/>
                <a:latin typeface="Times New Roman" panose="02020603050405020304" pitchFamily="18" charset="0"/>
                <a:ea typeface="Calibri" panose="020F0502020204030204" pitchFamily="34" charset="0"/>
                <a:cs typeface="Latha" panose="020B0604020202020204" pitchFamily="34" charset="0"/>
              </a:rPr>
              <a:t> also shows that the lack of knowledge or training in safe pesticide-handling practices, however, exposes both the environment and farmers to the negative effects of pesticides. There is a need to set up policies and programs to promote the safe use of pesticides. </a:t>
            </a:r>
            <a:endParaRPr lang="en-IN" sz="1800" dirty="0">
              <a:effectLst/>
              <a:latin typeface="Calibri" panose="020F0502020204030204" pitchFamily="34" charset="0"/>
              <a:ea typeface="Calibri" panose="020F0502020204030204" pitchFamily="34" charset="0"/>
              <a:cs typeface="Latha" panose="020B0604020202020204" pitchFamily="34" charset="0"/>
            </a:endParaRPr>
          </a:p>
        </p:txBody>
      </p:sp>
      <p:sp>
        <p:nvSpPr>
          <p:cNvPr id="4" name="Slide Number Placeholder 3">
            <a:extLst>
              <a:ext uri="{FF2B5EF4-FFF2-40B4-BE49-F238E27FC236}">
                <a16:creationId xmlns:a16="http://schemas.microsoft.com/office/drawing/2014/main" id="{DD470FE9-41E2-4395-94C1-B142057DA125}"/>
              </a:ext>
            </a:extLst>
          </p:cNvPr>
          <p:cNvSpPr>
            <a:spLocks noGrp="1"/>
          </p:cNvSpPr>
          <p:nvPr>
            <p:ph type="sldNum" sz="quarter" idx="12"/>
          </p:nvPr>
        </p:nvSpPr>
        <p:spPr/>
        <p:txBody>
          <a:bodyPr/>
          <a:lstStyle/>
          <a:p>
            <a:fld id="{5C3758DD-7464-4C44-B2F3-87DB7CD533DE}" type="slidenum">
              <a:rPr lang="en-IN" smtClean="0"/>
              <a:pPr/>
              <a:t>56</a:t>
            </a:fld>
            <a:endParaRPr lang="en-IN"/>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2AF10B-CBA0-4BAE-AFC4-C4C286DABBB3}"/>
              </a:ext>
            </a:extLst>
          </p:cNvPr>
          <p:cNvSpPr txBox="1"/>
          <p:nvPr/>
        </p:nvSpPr>
        <p:spPr>
          <a:xfrm>
            <a:off x="0" y="25870"/>
            <a:ext cx="12192000" cy="1294393"/>
          </a:xfrm>
          <a:prstGeom prst="rect">
            <a:avLst/>
          </a:prstGeom>
          <a:noFill/>
        </p:spPr>
        <p:txBody>
          <a:bodyPr wrap="square" rtlCol="0">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Table 28: Response to Question Number 28</a:t>
            </a:r>
            <a:endParaRPr lang="en-IN" dirty="0">
              <a:latin typeface="Calibri" panose="020F0502020204030204" pitchFamily="34" charset="0"/>
              <a:ea typeface="Calibri" panose="020F0502020204030204" pitchFamily="34" charset="0"/>
              <a:cs typeface="Times New Roman" panose="02020603050405020304" pitchFamily="18" charset="0"/>
            </a:endParaRPr>
          </a:p>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Question Number 28: (Do you think it is necessary to create  awareness about safe handling and health risks regarding the usage of pesticide?)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4">
            <a:extLst>
              <a:ext uri="{FF2B5EF4-FFF2-40B4-BE49-F238E27FC236}">
                <a16:creationId xmlns:a16="http://schemas.microsoft.com/office/drawing/2014/main" id="{3E1BA239-9692-4BF0-8C96-76E07B487122}"/>
              </a:ext>
            </a:extLst>
          </p:cNvPr>
          <p:cNvGraphicFramePr>
            <a:graphicFrameLocks noGrp="1"/>
          </p:cNvGraphicFramePr>
          <p:nvPr>
            <p:extLst>
              <p:ext uri="{D42A27DB-BD31-4B8C-83A1-F6EECF244321}">
                <p14:modId xmlns:p14="http://schemas.microsoft.com/office/powerpoint/2010/main" val="2413421597"/>
              </p:ext>
            </p:extLst>
          </p:nvPr>
        </p:nvGraphicFramePr>
        <p:xfrm>
          <a:off x="251927" y="1390495"/>
          <a:ext cx="6680719" cy="2369742"/>
        </p:xfrm>
        <a:graphic>
          <a:graphicData uri="http://schemas.openxmlformats.org/drawingml/2006/table">
            <a:tbl>
              <a:tblPr firstRow="1" bandRow="1">
                <a:tableStyleId>{5940675A-B579-460E-94D1-54222C63F5DA}</a:tableStyleId>
              </a:tblPr>
              <a:tblGrid>
                <a:gridCol w="721538">
                  <a:extLst>
                    <a:ext uri="{9D8B030D-6E8A-4147-A177-3AD203B41FA5}">
                      <a16:colId xmlns:a16="http://schemas.microsoft.com/office/drawing/2014/main" val="1907660353"/>
                    </a:ext>
                  </a:extLst>
                </a:gridCol>
                <a:gridCol w="2263918">
                  <a:extLst>
                    <a:ext uri="{9D8B030D-6E8A-4147-A177-3AD203B41FA5}">
                      <a16:colId xmlns:a16="http://schemas.microsoft.com/office/drawing/2014/main" val="61606270"/>
                    </a:ext>
                  </a:extLst>
                </a:gridCol>
                <a:gridCol w="2247952">
                  <a:extLst>
                    <a:ext uri="{9D8B030D-6E8A-4147-A177-3AD203B41FA5}">
                      <a16:colId xmlns:a16="http://schemas.microsoft.com/office/drawing/2014/main" val="2492552086"/>
                    </a:ext>
                  </a:extLst>
                </a:gridCol>
                <a:gridCol w="1447311">
                  <a:extLst>
                    <a:ext uri="{9D8B030D-6E8A-4147-A177-3AD203B41FA5}">
                      <a16:colId xmlns:a16="http://schemas.microsoft.com/office/drawing/2014/main" val="2410046027"/>
                    </a:ext>
                  </a:extLst>
                </a:gridCol>
              </a:tblGrid>
              <a:tr h="1362036">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Sl.no</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Necessity</a:t>
                      </a:r>
                      <a:r>
                        <a:rPr lang="en-IN" sz="1800" b="1" baseline="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to create awareness  about safe</a:t>
                      </a:r>
                      <a:r>
                        <a:rPr lang="en-IN" sz="1800" b="1" baseline="0" dirty="0">
                          <a:effectLst/>
                          <a:latin typeface="Times New Roman" panose="02020603050405020304" pitchFamily="18" charset="0"/>
                          <a:ea typeface="Calibri" panose="020F0502020204030204" pitchFamily="34" charset="0"/>
                          <a:cs typeface="Times New Roman" panose="02020603050405020304" pitchFamily="18" charset="0"/>
                        </a:rPr>
                        <a:t> handling and </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pesticide health risk</a:t>
                      </a: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Number Of Participants (N=412)</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n-US" sz="1800" b="1" dirty="0">
                          <a:effectLst/>
                          <a:latin typeface="Times New Roman" panose="02020603050405020304" pitchFamily="18" charset="0"/>
                          <a:cs typeface="Times New Roman" panose="02020603050405020304" pitchFamily="18" charset="0"/>
                        </a:rPr>
                        <a:t>Percentage (%)</a:t>
                      </a:r>
                      <a:endParaRPr lang="en-IN"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87673088"/>
                  </a:ext>
                </a:extLst>
              </a:tr>
              <a:tr h="559836">
                <a:tc>
                  <a:txBody>
                    <a:bodyPr/>
                    <a:lstStyle/>
                    <a:p>
                      <a:pPr algn="ctr"/>
                      <a:r>
                        <a:rPr lang="en-IN" dirty="0">
                          <a:latin typeface="Times New Roman" panose="02020603050405020304" pitchFamily="18" charset="0"/>
                          <a:cs typeface="Times New Roman" panose="02020603050405020304" pitchFamily="18" charset="0"/>
                        </a:rPr>
                        <a:t>1</a:t>
                      </a:r>
                    </a:p>
                  </a:txBody>
                  <a:tcPr anchor="ctr"/>
                </a:tc>
                <a:tc>
                  <a:txBody>
                    <a:bodyPr/>
                    <a:lstStyle/>
                    <a:p>
                      <a:pPr algn="ctr"/>
                      <a:r>
                        <a:rPr lang="en-IN" dirty="0">
                          <a:latin typeface="Times New Roman" panose="02020603050405020304" pitchFamily="18" charset="0"/>
                          <a:cs typeface="Times New Roman" panose="02020603050405020304" pitchFamily="18" charset="0"/>
                        </a:rPr>
                        <a:t>Yes</a:t>
                      </a:r>
                    </a:p>
                  </a:txBody>
                  <a:tcPr anchor="ctr"/>
                </a:tc>
                <a:tc>
                  <a:txBody>
                    <a:bodyPr/>
                    <a:lstStyle/>
                    <a:p>
                      <a:pPr algn="ctr"/>
                      <a:r>
                        <a:rPr lang="en-IN" dirty="0">
                          <a:latin typeface="Times New Roman" panose="02020603050405020304" pitchFamily="18" charset="0"/>
                          <a:cs typeface="Times New Roman" panose="02020603050405020304" pitchFamily="18" charset="0"/>
                        </a:rPr>
                        <a:t>393</a:t>
                      </a:r>
                    </a:p>
                  </a:txBody>
                  <a:tcPr anchor="ctr"/>
                </a:tc>
                <a:tc>
                  <a:txBody>
                    <a:bodyPr/>
                    <a:lstStyle/>
                    <a:p>
                      <a:pPr algn="ctr"/>
                      <a:r>
                        <a:rPr lang="en-IN" dirty="0">
                          <a:latin typeface="Times New Roman" panose="02020603050405020304" pitchFamily="18" charset="0"/>
                          <a:cs typeface="Times New Roman" panose="02020603050405020304" pitchFamily="18" charset="0"/>
                        </a:rPr>
                        <a:t>95.4%</a:t>
                      </a:r>
                    </a:p>
                  </a:txBody>
                  <a:tcPr anchor="ctr"/>
                </a:tc>
                <a:extLst>
                  <a:ext uri="{0D108BD9-81ED-4DB2-BD59-A6C34878D82A}">
                    <a16:rowId xmlns:a16="http://schemas.microsoft.com/office/drawing/2014/main" val="1761998121"/>
                  </a:ext>
                </a:extLst>
              </a:tr>
              <a:tr h="447870">
                <a:tc>
                  <a:txBody>
                    <a:bodyPr/>
                    <a:lstStyle/>
                    <a:p>
                      <a:pPr algn="ctr"/>
                      <a:r>
                        <a:rPr lang="en-IN" dirty="0">
                          <a:latin typeface="Times New Roman" panose="02020603050405020304" pitchFamily="18" charset="0"/>
                          <a:cs typeface="Times New Roman" panose="02020603050405020304" pitchFamily="18" charset="0"/>
                        </a:rPr>
                        <a:t>2</a:t>
                      </a:r>
                    </a:p>
                  </a:txBody>
                  <a:tcPr anchor="ctr"/>
                </a:tc>
                <a:tc>
                  <a:txBody>
                    <a:bodyPr/>
                    <a:lstStyle/>
                    <a:p>
                      <a:pPr algn="ctr"/>
                      <a:r>
                        <a:rPr lang="en-IN" dirty="0">
                          <a:latin typeface="Times New Roman" panose="02020603050405020304" pitchFamily="18" charset="0"/>
                          <a:cs typeface="Times New Roman" panose="02020603050405020304" pitchFamily="18" charset="0"/>
                        </a:rPr>
                        <a:t>No</a:t>
                      </a:r>
                    </a:p>
                  </a:txBody>
                  <a:tcPr anchor="ctr"/>
                </a:tc>
                <a:tc>
                  <a:txBody>
                    <a:bodyPr/>
                    <a:lstStyle/>
                    <a:p>
                      <a:pPr algn="ctr"/>
                      <a:r>
                        <a:rPr lang="en-IN" dirty="0">
                          <a:latin typeface="Times New Roman" panose="02020603050405020304" pitchFamily="18" charset="0"/>
                          <a:cs typeface="Times New Roman" panose="02020603050405020304" pitchFamily="18" charset="0"/>
                        </a:rPr>
                        <a:t>19</a:t>
                      </a:r>
                    </a:p>
                  </a:txBody>
                  <a:tcPr anchor="ctr"/>
                </a:tc>
                <a:tc>
                  <a:txBody>
                    <a:bodyPr/>
                    <a:lstStyle/>
                    <a:p>
                      <a:pPr algn="ctr"/>
                      <a:r>
                        <a:rPr lang="en-IN" dirty="0">
                          <a:latin typeface="Times New Roman" panose="02020603050405020304" pitchFamily="18" charset="0"/>
                          <a:cs typeface="Times New Roman" panose="02020603050405020304" pitchFamily="18" charset="0"/>
                        </a:rPr>
                        <a:t>4.6%</a:t>
                      </a:r>
                    </a:p>
                  </a:txBody>
                  <a:tcPr anchor="ctr"/>
                </a:tc>
                <a:extLst>
                  <a:ext uri="{0D108BD9-81ED-4DB2-BD59-A6C34878D82A}">
                    <a16:rowId xmlns:a16="http://schemas.microsoft.com/office/drawing/2014/main" val="1105255235"/>
                  </a:ext>
                </a:extLst>
              </a:tr>
            </a:tbl>
          </a:graphicData>
        </a:graphic>
      </p:graphicFrame>
      <p:graphicFrame>
        <p:nvGraphicFramePr>
          <p:cNvPr id="5" name="Chart 4">
            <a:extLst>
              <a:ext uri="{FF2B5EF4-FFF2-40B4-BE49-F238E27FC236}">
                <a16:creationId xmlns:a16="http://schemas.microsoft.com/office/drawing/2014/main" id="{974482D6-0143-42E8-8955-1B4B812DEE8F}"/>
              </a:ext>
            </a:extLst>
          </p:cNvPr>
          <p:cNvGraphicFramePr/>
          <p:nvPr>
            <p:extLst>
              <p:ext uri="{D42A27DB-BD31-4B8C-83A1-F6EECF244321}">
                <p14:modId xmlns:p14="http://schemas.microsoft.com/office/powerpoint/2010/main" val="2335792655"/>
              </p:ext>
            </p:extLst>
          </p:nvPr>
        </p:nvGraphicFramePr>
        <p:xfrm>
          <a:off x="7358164" y="1021103"/>
          <a:ext cx="4802155" cy="42501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E21242B2-E9C3-4B0A-AEC5-6C16D64FFB70}"/>
              </a:ext>
            </a:extLst>
          </p:cNvPr>
          <p:cNvSpPr txBox="1"/>
          <p:nvPr/>
        </p:nvSpPr>
        <p:spPr>
          <a:xfrm>
            <a:off x="0" y="3957361"/>
            <a:ext cx="8220269" cy="2535566"/>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n-US" dirty="0">
                <a:latin typeface="Times New Roman" panose="02020603050405020304" pitchFamily="18" charset="0"/>
                <a:ea typeface="Calibri" panose="020F0502020204030204" pitchFamily="34" charset="0"/>
                <a:cs typeface="Times New Roman" panose="02020603050405020304" pitchFamily="18" charset="0"/>
              </a:rPr>
              <a:t>It is appreciable that we have observed that majority of the participants that is 393(95.4%) thinks that it is necessary to know about pesticide safe handling and to have awareness for using pesticides and only 19(4.6%) thinks it’s not necessary to have awareness about pesticide usage (Figure 28). Hence, the need of implementing strategies on creating awareness about the safe handling and health risks is much needed.</a:t>
            </a:r>
          </a:p>
        </p:txBody>
      </p:sp>
      <p:sp>
        <p:nvSpPr>
          <p:cNvPr id="7" name="TextBox 6">
            <a:extLst>
              <a:ext uri="{FF2B5EF4-FFF2-40B4-BE49-F238E27FC236}">
                <a16:creationId xmlns:a16="http://schemas.microsoft.com/office/drawing/2014/main" id="{0CFD14BD-8940-45E9-AA32-41671584E324}"/>
              </a:ext>
            </a:extLst>
          </p:cNvPr>
          <p:cNvSpPr txBox="1"/>
          <p:nvPr/>
        </p:nvSpPr>
        <p:spPr>
          <a:xfrm>
            <a:off x="8645787" y="4981385"/>
            <a:ext cx="3077947" cy="1202252"/>
          </a:xfrm>
          <a:prstGeom prst="rect">
            <a:avLst/>
          </a:prstGeom>
          <a:noFill/>
        </p:spPr>
        <p:txBody>
          <a:bodyPr wrap="square">
            <a:spAutoFit/>
          </a:bodyPr>
          <a:lstStyle/>
          <a:p>
            <a:pPr indent="-491490" algn="ctr">
              <a:lnSpc>
                <a:spcPct val="150000"/>
              </a:lnSpc>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28:</a:t>
            </a:r>
            <a:r>
              <a:rPr lang="en-IN" sz="1600" b="1" dirty="0">
                <a:latin typeface="Times New Roman" panose="02020603050405020304" pitchFamily="18" charset="0"/>
                <a:ea typeface="Calibri" panose="020F0502020204030204" pitchFamily="34" charset="0"/>
                <a:cs typeface="Times New Roman" panose="02020603050405020304" pitchFamily="18" charset="0"/>
              </a:rPr>
              <a:t> Necessity to create  about safe handling and pesticide health risk</a:t>
            </a:r>
          </a:p>
        </p:txBody>
      </p:sp>
      <p:sp>
        <p:nvSpPr>
          <p:cNvPr id="8" name="Slide Number Placeholder 7">
            <a:extLst>
              <a:ext uri="{FF2B5EF4-FFF2-40B4-BE49-F238E27FC236}">
                <a16:creationId xmlns:a16="http://schemas.microsoft.com/office/drawing/2014/main" id="{2C6A2D08-F632-4397-9D7F-C51C648D7B14}"/>
              </a:ext>
            </a:extLst>
          </p:cNvPr>
          <p:cNvSpPr>
            <a:spLocks noGrp="1"/>
          </p:cNvSpPr>
          <p:nvPr>
            <p:ph type="sldNum" sz="quarter" idx="12"/>
          </p:nvPr>
        </p:nvSpPr>
        <p:spPr/>
        <p:txBody>
          <a:bodyPr/>
          <a:lstStyle/>
          <a:p>
            <a:fld id="{5C3758DD-7464-4C44-B2F3-87DB7CD533DE}" type="slidenum">
              <a:rPr lang="en-IN" smtClean="0"/>
              <a:pPr/>
              <a:t>57</a:t>
            </a:fld>
            <a:endParaRPr lang="en-IN"/>
          </a:p>
        </p:txBody>
      </p:sp>
    </p:spTree>
    <p:extLst>
      <p:ext uri="{BB962C8B-B14F-4D97-AF65-F5344CB8AC3E}">
        <p14:creationId xmlns:p14="http://schemas.microsoft.com/office/powerpoint/2010/main" val="14541739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95A7C41-8497-4708-B66B-E35029639BAB}"/>
              </a:ext>
            </a:extLst>
          </p:cNvPr>
          <p:cNvSpPr>
            <a:spLocks noGrp="1"/>
          </p:cNvSpPr>
          <p:nvPr>
            <p:ph type="sldNum" sz="quarter" idx="12"/>
          </p:nvPr>
        </p:nvSpPr>
        <p:spPr/>
        <p:txBody>
          <a:bodyPr/>
          <a:lstStyle/>
          <a:p>
            <a:fld id="{5C3758DD-7464-4C44-B2F3-87DB7CD533DE}" type="slidenum">
              <a:rPr lang="en-IN" smtClean="0"/>
              <a:pPr/>
              <a:t>58</a:t>
            </a:fld>
            <a:endParaRPr lang="en-IN"/>
          </a:p>
        </p:txBody>
      </p:sp>
      <p:sp>
        <p:nvSpPr>
          <p:cNvPr id="4" name="TextBox 3">
            <a:extLst>
              <a:ext uri="{FF2B5EF4-FFF2-40B4-BE49-F238E27FC236}">
                <a16:creationId xmlns:a16="http://schemas.microsoft.com/office/drawing/2014/main" id="{2D50670D-EEAD-4039-96D5-35ACA22E070A}"/>
              </a:ext>
            </a:extLst>
          </p:cNvPr>
          <p:cNvSpPr txBox="1"/>
          <p:nvPr/>
        </p:nvSpPr>
        <p:spPr>
          <a:xfrm>
            <a:off x="496855" y="498079"/>
            <a:ext cx="10731759" cy="5028556"/>
          </a:xfrm>
          <a:prstGeom prst="rect">
            <a:avLst/>
          </a:prstGeom>
          <a:noFill/>
        </p:spPr>
        <p:txBody>
          <a:bodyPr wrap="square">
            <a:spAutoFit/>
          </a:bodyPr>
          <a:lstStyle/>
          <a:p>
            <a:pPr marL="90170" marR="0" algn="ctr">
              <a:lnSpc>
                <a:spcPct val="150000"/>
              </a:lnSpc>
            </a:pPr>
            <a:r>
              <a:rPr lang="en-IN" sz="1800" b="1" dirty="0">
                <a:solidFill>
                  <a:srgbClr val="000000"/>
                </a:solidFill>
                <a:effectLst/>
                <a:latin typeface="Times New Roman" panose="02020603050405020304" pitchFamily="18" charset="0"/>
                <a:ea typeface="Times New Roman" panose="02020603050405020304" pitchFamily="18" charset="0"/>
              </a:rPr>
              <a:t>LIMITATIONS</a:t>
            </a:r>
            <a:endParaRPr lang="en-IN" sz="1800" dirty="0">
              <a:effectLst/>
              <a:latin typeface="Times New Roman" panose="02020603050405020304" pitchFamily="18" charset="0"/>
              <a:ea typeface="Times New Roman" panose="02020603050405020304" pitchFamily="18" charset="0"/>
            </a:endParaRPr>
          </a:p>
          <a:p>
            <a:pPr marL="342900" marR="0" lvl="0" indent="-342900" algn="just">
              <a:lnSpc>
                <a:spcPct val="150000"/>
              </a:lnSpc>
              <a:buFont typeface="Symbol" panose="05050102010706020507" pitchFamily="18" charset="2"/>
              <a:buChar char=""/>
              <a:tabLst>
                <a:tab pos="0" algn="l"/>
              </a:tabLst>
            </a:pPr>
            <a:r>
              <a:rPr lang="en-IN" sz="1800" dirty="0">
                <a:solidFill>
                  <a:srgbClr val="000000"/>
                </a:solidFill>
                <a:effectLst/>
                <a:latin typeface="Times New Roman" panose="02020603050405020304" pitchFamily="18" charset="0"/>
                <a:ea typeface="Times New Roman" panose="02020603050405020304" pitchFamily="18" charset="0"/>
              </a:rPr>
              <a:t>As it is based mainly on self-reported data, relying on the honesty of respondents which is subjected to bias.</a:t>
            </a:r>
            <a:endParaRPr lang="en-IN" sz="1800" dirty="0">
              <a:effectLst/>
              <a:latin typeface="Times New Roman" panose="02020603050405020304" pitchFamily="18" charset="0"/>
              <a:ea typeface="Times New Roman" panose="02020603050405020304" pitchFamily="18" charset="0"/>
            </a:endParaRPr>
          </a:p>
          <a:p>
            <a:pPr marL="342900" marR="0" lvl="0" indent="-342900" algn="just">
              <a:lnSpc>
                <a:spcPct val="150000"/>
              </a:lnSpc>
              <a:buFont typeface="Symbol" panose="05050102010706020507" pitchFamily="18" charset="2"/>
              <a:buChar char=""/>
            </a:pPr>
            <a:r>
              <a:rPr lang="en-IN" sz="1800" dirty="0">
                <a:solidFill>
                  <a:srgbClr val="000000"/>
                </a:solidFill>
                <a:effectLst/>
                <a:latin typeface="Times New Roman" panose="02020603050405020304" pitchFamily="18" charset="0"/>
                <a:ea typeface="Times New Roman" panose="02020603050405020304" pitchFamily="18" charset="0"/>
              </a:rPr>
              <a:t>The sample size was relatively small. A large population could have been included in this study.</a:t>
            </a:r>
            <a:endParaRPr lang="en-IN" sz="1800" dirty="0">
              <a:effectLst/>
              <a:latin typeface="Times New Roman" panose="02020603050405020304" pitchFamily="18" charset="0"/>
              <a:ea typeface="Times New Roman" panose="02020603050405020304" pitchFamily="18" charset="0"/>
            </a:endParaRPr>
          </a:p>
          <a:p>
            <a:pPr marL="342900" marR="0" lvl="0" indent="-342900" algn="just">
              <a:lnSpc>
                <a:spcPct val="150000"/>
              </a:lnSpc>
              <a:buFont typeface="Symbol" panose="05050102010706020507" pitchFamily="18" charset="2"/>
              <a:buChar char=""/>
            </a:pPr>
            <a:r>
              <a:rPr lang="en-IN" sz="1800" dirty="0">
                <a:solidFill>
                  <a:srgbClr val="000000"/>
                </a:solidFill>
                <a:effectLst/>
                <a:latin typeface="Times New Roman" panose="02020603050405020304" pitchFamily="18" charset="0"/>
                <a:ea typeface="Times New Roman" panose="02020603050405020304" pitchFamily="18" charset="0"/>
              </a:rPr>
              <a:t>Another limitation relates to the inability to directly link health symptoms experienced by respondents to pesticide exposure. The health symptoms experienced by respondents, such as headaches and fatigue, were not specific, and in some of the cases these symptoms might have been due to causes other than exposure to pesticides, such as long exposure to the sun.</a:t>
            </a:r>
            <a:endParaRPr lang="en-IN" sz="1800" dirty="0">
              <a:effectLst/>
              <a:latin typeface="Times New Roman" panose="02020603050405020304" pitchFamily="18" charset="0"/>
              <a:ea typeface="Times New Roman" panose="02020603050405020304" pitchFamily="18" charset="0"/>
            </a:endParaRPr>
          </a:p>
          <a:p>
            <a:pPr marL="342900" marR="0" lvl="0" indent="-342900" algn="just">
              <a:lnSpc>
                <a:spcPct val="150000"/>
              </a:lnSpc>
              <a:buFont typeface="Symbol" panose="05050102010706020507" pitchFamily="18" charset="2"/>
              <a:buChar char=""/>
            </a:pPr>
            <a:r>
              <a:rPr lang="en-IN" sz="1800" dirty="0">
                <a:solidFill>
                  <a:srgbClr val="000000"/>
                </a:solidFill>
                <a:effectLst/>
                <a:latin typeface="Times New Roman" panose="02020603050405020304" pitchFamily="18" charset="0"/>
                <a:ea typeface="Times New Roman" panose="02020603050405020304" pitchFamily="18" charset="0"/>
              </a:rPr>
              <a:t>Based on the number of respondents (412 farmers), we cannot claim that the results are representative for all farmers in </a:t>
            </a:r>
            <a:r>
              <a:rPr lang="en-IN" sz="1800" dirty="0" err="1">
                <a:solidFill>
                  <a:srgbClr val="000000"/>
                </a:solidFill>
                <a:effectLst/>
                <a:latin typeface="Times New Roman" panose="02020603050405020304" pitchFamily="18" charset="0"/>
                <a:ea typeface="Times New Roman" panose="02020603050405020304" pitchFamily="18" charset="0"/>
              </a:rPr>
              <a:t>Namakkal</a:t>
            </a:r>
            <a:r>
              <a:rPr lang="en-IN" sz="1800" dirty="0">
                <a:solidFill>
                  <a:srgbClr val="000000"/>
                </a:solidFill>
                <a:effectLst/>
                <a:latin typeface="Times New Roman" panose="02020603050405020304" pitchFamily="18" charset="0"/>
                <a:ea typeface="Times New Roman" panose="02020603050405020304" pitchFamily="18" charset="0"/>
              </a:rPr>
              <a:t>, Tamil Nadu. It was not feasible to interview all farmers in </a:t>
            </a:r>
            <a:r>
              <a:rPr lang="en-IN" sz="1800" dirty="0" err="1">
                <a:solidFill>
                  <a:srgbClr val="000000"/>
                </a:solidFill>
                <a:effectLst/>
                <a:latin typeface="Times New Roman" panose="02020603050405020304" pitchFamily="18" charset="0"/>
                <a:ea typeface="Times New Roman" panose="02020603050405020304" pitchFamily="18" charset="0"/>
              </a:rPr>
              <a:t>Namakkal</a:t>
            </a:r>
            <a:r>
              <a:rPr lang="en-IN" sz="1800" dirty="0">
                <a:solidFill>
                  <a:srgbClr val="000000"/>
                </a:solidFill>
                <a:effectLst/>
                <a:latin typeface="Times New Roman" panose="02020603050405020304" pitchFamily="18" charset="0"/>
                <a:ea typeface="Times New Roman" panose="02020603050405020304" pitchFamily="18" charset="0"/>
              </a:rPr>
              <a:t>, Tamil Nadu. However, our intention is not to generalize, but to explore and highlight important occupational health and pesticide safety issues for individual farmer. The inherent weakness of a cross-sectional study that fails to establish cause and effect relationship results difficulty to identify the true determinants of practice.</a:t>
            </a:r>
            <a:endParaRPr lang="en-IN"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759127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0E20E0-5F7E-471C-9B83-12C6D81A7B59}"/>
              </a:ext>
            </a:extLst>
          </p:cNvPr>
          <p:cNvSpPr txBox="1"/>
          <p:nvPr/>
        </p:nvSpPr>
        <p:spPr>
          <a:xfrm>
            <a:off x="195308" y="248575"/>
            <a:ext cx="11738545" cy="5859553"/>
          </a:xfrm>
          <a:prstGeom prst="rect">
            <a:avLst/>
          </a:prstGeom>
          <a:noFill/>
        </p:spPr>
        <p:txBody>
          <a:bodyPr wrap="square" rtlCol="0">
            <a:spAutoFit/>
          </a:bodyPr>
          <a:lstStyle/>
          <a:p>
            <a:pPr algn="ctr">
              <a:lnSpc>
                <a:spcPct val="150000"/>
              </a:lnSpc>
            </a:pPr>
            <a:r>
              <a:rPr lang="en-IN" b="1" u="sng" dirty="0">
                <a:latin typeface="Times New Roman" panose="02020603050405020304" pitchFamily="18" charset="0"/>
                <a:cs typeface="Times New Roman" panose="02020603050405020304" pitchFamily="18" charset="0"/>
              </a:rPr>
              <a:t>CONCLUSION</a:t>
            </a:r>
          </a:p>
          <a:p>
            <a:pPr algn="just">
              <a:lnSpc>
                <a:spcPct val="150000"/>
              </a:lnSpc>
            </a:pPr>
            <a:r>
              <a:rPr lang="en-US" dirty="0">
                <a:latin typeface="Times New Roman" panose="02020603050405020304" pitchFamily="18" charset="0"/>
                <a:cs typeface="Times New Roman" panose="02020603050405020304" pitchFamily="18" charset="0"/>
              </a:rPr>
              <a:t>In concise, this study investigated the level of knowledge and perception of farmers regarding health risks on usage of pesticides. Our study reveals that farmers do not have adequate knowledge about pesticide safe handling and are not aware of pesticide toxicity level along with the risk associated with degree of toxicity. Our study agrees in many points with the previous studies and publications that have been documented the adverse effects of pesticides with serious ill-effects. Although the lack of knowledge of farmers the positive attitude of agreement towards the necessity of apprehension regarding the safe handling and health risks of pesticide usage is respected. This study as well as other studies conducted on pesticide handling practices revealed the great need for pesticide safety education and training, which seems to be a universal problem. Hence, it is essential for implementing strategies for creating awareness regarding the harmful health effects of pesticide usage that need to be initiated from the government level and also in association with organizations by conducting seminars and training programs for farmers. Our findings will serve a helping hand for the upcoming researches and for the development of effective public health schemes regarding the health effects of pesticide usage among farmers as well as for integrated pest management.</a:t>
            </a:r>
          </a:p>
          <a:p>
            <a:pPr algn="just">
              <a:lnSpc>
                <a:spcPct val="150000"/>
              </a:lnSpc>
            </a:pPr>
            <a:endParaRPr lang="en-IN"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E29CD1E-62A1-45CC-BAFC-91ACC69A5427}"/>
              </a:ext>
            </a:extLst>
          </p:cNvPr>
          <p:cNvSpPr>
            <a:spLocks noGrp="1"/>
          </p:cNvSpPr>
          <p:nvPr>
            <p:ph type="sldNum" sz="quarter" idx="12"/>
          </p:nvPr>
        </p:nvSpPr>
        <p:spPr/>
        <p:txBody>
          <a:bodyPr/>
          <a:lstStyle/>
          <a:p>
            <a:fld id="{5C3758DD-7464-4C44-B2F3-87DB7CD533DE}" type="slidenum">
              <a:rPr lang="en-IN" smtClean="0"/>
              <a:pPr/>
              <a:t>59</a:t>
            </a:fld>
            <a:endParaRPr lang="en-IN"/>
          </a:p>
        </p:txBody>
      </p:sp>
    </p:spTree>
    <p:extLst>
      <p:ext uri="{BB962C8B-B14F-4D97-AF65-F5344CB8AC3E}">
        <p14:creationId xmlns:p14="http://schemas.microsoft.com/office/powerpoint/2010/main" val="1681640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64AFB3B-D159-4BF4-A097-9C28AC709BBD}"/>
              </a:ext>
            </a:extLst>
          </p:cNvPr>
          <p:cNvSpPr txBox="1"/>
          <p:nvPr/>
        </p:nvSpPr>
        <p:spPr>
          <a:xfrm>
            <a:off x="97654" y="58846"/>
            <a:ext cx="11603115" cy="6740307"/>
          </a:xfrm>
          <a:prstGeom prst="rect">
            <a:avLst/>
          </a:prstGeom>
          <a:noFill/>
        </p:spPr>
        <p:txBody>
          <a:bodyPr wrap="square" rtlCol="0">
            <a:spAutoFit/>
          </a:bodyPr>
          <a:lstStyle/>
          <a:p>
            <a:pPr algn="just"/>
            <a:r>
              <a:rPr lang="en-IN" sz="1800" b="1" i="0" u="none" strike="noStrike" baseline="0" dirty="0">
                <a:latin typeface="Times New Roman" panose="02020603050405020304" pitchFamily="18" charset="0"/>
              </a:rPr>
              <a:t>P. Indira Devi (2009)</a:t>
            </a:r>
            <a:r>
              <a:rPr lang="en-IN" sz="1800" i="0" u="none" strike="noStrike" baseline="30000" dirty="0">
                <a:latin typeface="Times New Roman" panose="02020603050405020304" pitchFamily="18" charset="0"/>
              </a:rPr>
              <a:t>[</a:t>
            </a:r>
            <a:r>
              <a:rPr lang="en-IN" baseline="30000" dirty="0">
                <a:latin typeface="Times New Roman" panose="02020603050405020304" pitchFamily="18" charset="0"/>
              </a:rPr>
              <a:t>13</a:t>
            </a:r>
            <a:r>
              <a:rPr lang="en-IN" sz="1800" i="0" u="none" strike="noStrike" baseline="30000" dirty="0">
                <a:latin typeface="Times New Roman" panose="02020603050405020304" pitchFamily="18" charset="0"/>
              </a:rPr>
              <a:t>] </a:t>
            </a:r>
            <a:r>
              <a:rPr lang="en-IN" dirty="0">
                <a:latin typeface="Times New Roman" panose="02020603050405020304" pitchFamily="18" charset="0"/>
              </a:rPr>
              <a:t> </a:t>
            </a:r>
            <a:r>
              <a:rPr lang="en-IN" sz="1800" i="0" u="none" strike="noStrike" dirty="0">
                <a:latin typeface="Times New Roman" panose="02020603050405020304" pitchFamily="18" charset="0"/>
              </a:rPr>
              <a:t>h</a:t>
            </a:r>
            <a:r>
              <a:rPr lang="en-IN" dirty="0">
                <a:latin typeface="Times New Roman" panose="02020603050405020304" pitchFamily="18" charset="0"/>
              </a:rPr>
              <a:t>as conducted a study to analyze </a:t>
            </a:r>
            <a:r>
              <a:rPr lang="en-US" dirty="0">
                <a:latin typeface="Times New Roman" panose="02020603050405020304" pitchFamily="18" charset="0"/>
              </a:rPr>
              <a:t>t</a:t>
            </a:r>
            <a:r>
              <a:rPr lang="en-US" sz="1800" b="0" i="0" u="none" strike="noStrike" baseline="0" dirty="0">
                <a:latin typeface="Times New Roman" panose="02020603050405020304" pitchFamily="18" charset="0"/>
              </a:rPr>
              <a:t>he level of awareness regarding pesticide use/ handling in the farms of Kerala and also compared with the adoption pattern and experiences of health risk episodes, with high level of literacy. This study states that the workers have not been given adequate training to understand the toxicity level by looking at the color code on the packet. </a:t>
            </a:r>
            <a:r>
              <a:rPr lang="en-US" dirty="0">
                <a:latin typeface="Times New Roman" panose="02020603050405020304" pitchFamily="18" charset="0"/>
              </a:rPr>
              <a:t>And also</a:t>
            </a:r>
            <a:r>
              <a:rPr lang="en-US" sz="1800" b="0" i="0" u="none" strike="noStrike" baseline="0" dirty="0">
                <a:latin typeface="Times New Roman" panose="02020603050405020304" pitchFamily="18" charset="0"/>
              </a:rPr>
              <a:t> their perceptions </a:t>
            </a:r>
            <a:r>
              <a:rPr lang="en-US" dirty="0">
                <a:latin typeface="Times New Roman" panose="02020603050405020304" pitchFamily="18" charset="0"/>
              </a:rPr>
              <a:t>on </a:t>
            </a:r>
            <a:r>
              <a:rPr lang="en-US" sz="1800" b="0" i="0" u="none" strike="noStrike" baseline="0" dirty="0">
                <a:latin typeface="Times New Roman" panose="02020603050405020304" pitchFamily="18" charset="0"/>
              </a:rPr>
              <a:t>toxicity level of chemicals they handle are not in conformity with the actual situation; they have been found handling toxic chemicals considering them to be safe ones. Despite a high literacy level, most of them do not care to read the instructions and follow them. This study has also found that the short-term health risk upon occupational exposure has been reported very common and its frequency increases as one gets more years of experience in the work. It has been attributed to their inadequate understanding of the toxicity levels, unscientific handling practices and poor personal protective mechanism. Finally, this study has highlighted the need for targeted trainings to farm laborers besides farmers on the scientific management of pesticides and undertaking of massive awareness generation programs.</a:t>
            </a:r>
          </a:p>
          <a:p>
            <a:pPr algn="just"/>
            <a:endParaRPr lang="en-US" dirty="0">
              <a:latin typeface="Times New Roman" panose="02020603050405020304" pitchFamily="18" charset="0"/>
            </a:endParaRPr>
          </a:p>
          <a:p>
            <a:pPr algn="just"/>
            <a:r>
              <a:rPr lang="en-IN" sz="1800" b="1" u="none" strike="noStrike" baseline="0" dirty="0">
                <a:latin typeface="Times New Roman" panose="02020603050405020304" pitchFamily="18" charset="0"/>
                <a:cs typeface="Times New Roman" panose="02020603050405020304" pitchFamily="18" charset="0"/>
              </a:rPr>
              <a:t>Khan </a:t>
            </a:r>
            <a:r>
              <a:rPr lang="en-IN" sz="1800" b="1" i="1" dirty="0">
                <a:latin typeface="Times New Roman" panose="02020603050405020304" pitchFamily="18" charset="0"/>
                <a:cs typeface="Times New Roman" panose="02020603050405020304" pitchFamily="18" charset="0"/>
              </a:rPr>
              <a:t>et al</a:t>
            </a:r>
            <a:r>
              <a:rPr lang="en-IN" sz="1800" b="1" dirty="0">
                <a:latin typeface="Times New Roman" panose="02020603050405020304" pitchFamily="18" charset="0"/>
                <a:cs typeface="Times New Roman" panose="02020603050405020304" pitchFamily="18" charset="0"/>
              </a:rPr>
              <a:t>., (2009)</a:t>
            </a:r>
            <a:r>
              <a:rPr lang="en-IN" sz="1800" u="none" strike="noStrike" baseline="30000" dirty="0">
                <a:latin typeface="Times New Roman" panose="02020603050405020304" pitchFamily="18" charset="0"/>
                <a:cs typeface="Times New Roman" panose="02020603050405020304" pitchFamily="18" charset="0"/>
              </a:rPr>
              <a:t>[14]</a:t>
            </a:r>
            <a:r>
              <a:rPr lang="en-IN" baseline="30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a:t>
            </a:r>
            <a:r>
              <a:rPr lang="en-US" sz="1800" b="0" u="none" strike="noStrike" baseline="0" dirty="0">
                <a:latin typeface="Times New Roman" panose="02020603050405020304" pitchFamily="18" charset="0"/>
                <a:cs typeface="Times New Roman" panose="02020603050405020304" pitchFamily="18" charset="0"/>
              </a:rPr>
              <a:t>as conducted </a:t>
            </a:r>
            <a:r>
              <a:rPr lang="en-US" dirty="0">
                <a:latin typeface="Times New Roman" panose="02020603050405020304" pitchFamily="18" charset="0"/>
                <a:cs typeface="Times New Roman" panose="02020603050405020304" pitchFamily="18" charset="0"/>
              </a:rPr>
              <a:t>a</a:t>
            </a:r>
            <a:r>
              <a:rPr lang="en-US" sz="1800" b="0" u="none" strike="noStrike" baseline="0" dirty="0">
                <a:latin typeface="Times New Roman" panose="02020603050405020304" pitchFamily="18" charset="0"/>
                <a:cs typeface="Times New Roman" panose="02020603050405020304" pitchFamily="18" charset="0"/>
              </a:rPr>
              <a:t> study </a:t>
            </a:r>
            <a:r>
              <a:rPr lang="en-US" sz="1800" u="none" strike="noStrike" baseline="0" dirty="0">
                <a:latin typeface="Times New Roman" panose="02020603050405020304" pitchFamily="18" charset="0"/>
                <a:cs typeface="Times New Roman" panose="02020603050405020304" pitchFamily="18" charset="0"/>
              </a:rPr>
              <a:t>on </a:t>
            </a:r>
            <a:r>
              <a:rPr lang="en-US" dirty="0">
                <a:latin typeface="Times New Roman" panose="02020603050405020304" pitchFamily="18" charset="0"/>
                <a:cs typeface="Times New Roman" panose="02020603050405020304" pitchFamily="18" charset="0"/>
              </a:rPr>
              <a:t>a</a:t>
            </a:r>
            <a:r>
              <a:rPr lang="en-US" sz="1800" i="0" u="none" strike="noStrike" baseline="0" dirty="0">
                <a:latin typeface="Times New Roman" panose="02020603050405020304" pitchFamily="18" charset="0"/>
                <a:cs typeface="Times New Roman" panose="02020603050405020304" pitchFamily="18" charset="0"/>
              </a:rPr>
              <a:t>dverse health effects, risk perception </a:t>
            </a:r>
            <a:r>
              <a:rPr lang="en-IN" sz="1800" i="0" u="none" strike="noStrike" baseline="0" dirty="0">
                <a:latin typeface="Times New Roman" panose="02020603050405020304" pitchFamily="18" charset="0"/>
                <a:cs typeface="Times New Roman" panose="02020603050405020304" pitchFamily="18" charset="0"/>
              </a:rPr>
              <a:t>and pesticide use behaviour. They</a:t>
            </a:r>
            <a:r>
              <a:rPr lang="en-US" sz="1800" u="none" strike="noStrike" baseline="0" dirty="0">
                <a:latin typeface="Times New Roman" panose="02020603050405020304" pitchFamily="18" charset="0"/>
                <a:cs typeface="Times New Roman" panose="02020603050405020304" pitchFamily="18" charset="0"/>
              </a:rPr>
              <a:t> drew this survey from 163 farmers in Vehari and </a:t>
            </a:r>
            <a:r>
              <a:rPr lang="en-US" sz="1800" u="none" strike="noStrike" baseline="0" dirty="0" err="1">
                <a:latin typeface="Times New Roman" panose="02020603050405020304" pitchFamily="18" charset="0"/>
                <a:cs typeface="Times New Roman" panose="02020603050405020304" pitchFamily="18" charset="0"/>
              </a:rPr>
              <a:t>Lodhran</a:t>
            </a:r>
            <a:r>
              <a:rPr lang="en-US" sz="1800" u="none" strike="noStrike" baseline="0" dirty="0">
                <a:latin typeface="Times New Roman" panose="02020603050405020304" pitchFamily="18" charset="0"/>
                <a:cs typeface="Times New Roman" panose="02020603050405020304" pitchFamily="18" charset="0"/>
              </a:rPr>
              <a:t> District of southern Punjab. Almost all the farmers were found, using pesticides extensively and covering their body partially. Resultantly, more than 77% farmers experienced at least one health symptom. The analysis appeared to confirm the hypothesis that farmers who have experienced health problems from pesticide </a:t>
            </a:r>
            <a:r>
              <a:rPr lang="en-US" sz="1800" b="0" u="none" strike="noStrike" baseline="0" dirty="0">
                <a:latin typeface="Times New Roman" panose="02020603050405020304" pitchFamily="18" charset="0"/>
                <a:cs typeface="Times New Roman" panose="02020603050405020304" pitchFamily="18" charset="0"/>
              </a:rPr>
              <a:t>are having high concern about health effects of pesticides, than farmers who have not experienced such problems. Farmers who report experiencing such problems are also more likely to report using protective clothing than farmers who do not report having such problems. Finally, this study concludes that to improve practices of pesticide use, specific and relevant information through training programs should be provided to farmers focusing health and environmental risks of </a:t>
            </a:r>
            <a:r>
              <a:rPr lang="en-IN" sz="1800" b="0" u="none" strike="noStrike" baseline="0" dirty="0">
                <a:latin typeface="Times New Roman" panose="02020603050405020304" pitchFamily="18" charset="0"/>
                <a:cs typeface="Times New Roman" panose="02020603050405020304" pitchFamily="18" charset="0"/>
              </a:rPr>
              <a:t>pesticide use.</a:t>
            </a:r>
          </a:p>
          <a:p>
            <a:pPr algn="just"/>
            <a:endParaRPr lang="en-US" sz="1800" b="0" i="0" u="none" strike="noStrike" baseline="0" dirty="0">
              <a:latin typeface="Times New Roman" panose="02020603050405020304" pitchFamily="18" charset="0"/>
            </a:endParaRPr>
          </a:p>
          <a:p>
            <a:pPr algn="just"/>
            <a:endParaRPr lang="en-IN" sz="1800" b="0" i="0" u="none" strike="noStrike" baseline="0" dirty="0">
              <a:solidFill>
                <a:srgbClr val="000000"/>
              </a:solidFill>
              <a:latin typeface="Times New Roman" panose="02020603050405020304" pitchFamily="18" charset="0"/>
            </a:endParaRPr>
          </a:p>
          <a:p>
            <a:pPr algn="just"/>
            <a:r>
              <a:rPr lang="en-IN" sz="1800" b="0" i="0" u="none" strike="noStrike" baseline="0" dirty="0">
                <a:solidFill>
                  <a:srgbClr val="000000"/>
                </a:solidFill>
                <a:latin typeface="Times New Roman" panose="02020603050405020304" pitchFamily="18" charset="0"/>
              </a:rPr>
              <a:t> </a:t>
            </a:r>
            <a:endParaRPr lang="en-IN" dirty="0"/>
          </a:p>
        </p:txBody>
      </p:sp>
      <p:sp>
        <p:nvSpPr>
          <p:cNvPr id="5" name="Slide Number Placeholder 4">
            <a:extLst>
              <a:ext uri="{FF2B5EF4-FFF2-40B4-BE49-F238E27FC236}">
                <a16:creationId xmlns:a16="http://schemas.microsoft.com/office/drawing/2014/main" id="{6B87B7EC-7E27-482A-9796-AB9A05F5A2B6}"/>
              </a:ext>
            </a:extLst>
          </p:cNvPr>
          <p:cNvSpPr>
            <a:spLocks noGrp="1"/>
          </p:cNvSpPr>
          <p:nvPr>
            <p:ph type="sldNum" sz="quarter" idx="12"/>
          </p:nvPr>
        </p:nvSpPr>
        <p:spPr/>
        <p:txBody>
          <a:bodyPr/>
          <a:lstStyle/>
          <a:p>
            <a:fld id="{5C3758DD-7464-4C44-B2F3-87DB7CD533DE}" type="slidenum">
              <a:rPr lang="en-IN" smtClean="0"/>
              <a:pPr/>
              <a:t>6</a:t>
            </a:fld>
            <a:endParaRPr lang="en-IN"/>
          </a:p>
        </p:txBody>
      </p:sp>
    </p:spTree>
    <p:extLst>
      <p:ext uri="{BB962C8B-B14F-4D97-AF65-F5344CB8AC3E}">
        <p14:creationId xmlns:p14="http://schemas.microsoft.com/office/powerpoint/2010/main" val="26463301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C8489EB-3EC0-4197-BFA0-DC234A151AEC}"/>
              </a:ext>
            </a:extLst>
          </p:cNvPr>
          <p:cNvSpPr txBox="1"/>
          <p:nvPr/>
        </p:nvSpPr>
        <p:spPr>
          <a:xfrm>
            <a:off x="213064" y="275208"/>
            <a:ext cx="11888740" cy="6275051"/>
          </a:xfrm>
          <a:prstGeom prst="rect">
            <a:avLst/>
          </a:prstGeom>
          <a:noFill/>
        </p:spPr>
        <p:txBody>
          <a:bodyPr wrap="square" rtlCol="0">
            <a:spAutoFit/>
          </a:bodyPr>
          <a:lstStyle/>
          <a:p>
            <a:pPr>
              <a:lnSpc>
                <a:spcPct val="150000"/>
              </a:lnSpc>
            </a:pPr>
            <a:r>
              <a:rPr lang="en-IN" b="1" u="sng" dirty="0">
                <a:latin typeface="Times New Roman" panose="02020603050405020304" pitchFamily="18" charset="0"/>
                <a:cs typeface="Times New Roman" panose="02020603050405020304" pitchFamily="18" charset="0"/>
              </a:rPr>
              <a:t>REFERENCES</a:t>
            </a:r>
          </a:p>
          <a:p>
            <a:pPr marL="342900" indent="-342900">
              <a:lnSpc>
                <a:spcPct val="150000"/>
              </a:lnSpc>
              <a:buFontTx/>
              <a:buAutoNum type="arabicPeriod"/>
            </a:pPr>
            <a:r>
              <a:rPr lang="en-US" dirty="0" err="1">
                <a:latin typeface="Times New Roman" panose="02020603050405020304" pitchFamily="18" charset="0"/>
                <a:cs typeface="Times New Roman" panose="02020603050405020304" pitchFamily="18" charset="0"/>
              </a:rPr>
              <a:t>Polyxeni</a:t>
            </a:r>
            <a:r>
              <a:rPr lang="en-US" dirty="0">
                <a:latin typeface="Times New Roman" panose="02020603050405020304" pitchFamily="18" charset="0"/>
                <a:cs typeface="Times New Roman" panose="02020603050405020304" pitchFamily="18" charset="0"/>
              </a:rPr>
              <a:t> N, </a:t>
            </a:r>
            <a:r>
              <a:rPr lang="en-US" dirty="0" err="1">
                <a:latin typeface="Times New Roman" panose="02020603050405020304" pitchFamily="18" charset="0"/>
                <a:cs typeface="Times New Roman" panose="02020603050405020304" pitchFamily="18" charset="0"/>
              </a:rPr>
              <a:t>Sotirios</a:t>
            </a:r>
            <a:r>
              <a:rPr lang="en-US" dirty="0">
                <a:latin typeface="Times New Roman" panose="02020603050405020304" pitchFamily="18" charset="0"/>
                <a:cs typeface="Times New Roman" panose="02020603050405020304" pitchFamily="18" charset="0"/>
              </a:rPr>
              <a:t> M, </a:t>
            </a:r>
            <a:r>
              <a:rPr lang="en-US" dirty="0" err="1">
                <a:latin typeface="Times New Roman" panose="02020603050405020304" pitchFamily="18" charset="0"/>
                <a:cs typeface="Times New Roman" panose="02020603050405020304" pitchFamily="18" charset="0"/>
              </a:rPr>
              <a:t>Chrysanthi</a:t>
            </a:r>
            <a:r>
              <a:rPr lang="en-US" dirty="0">
                <a:latin typeface="Times New Roman" panose="02020603050405020304" pitchFamily="18" charset="0"/>
                <a:cs typeface="Times New Roman" panose="02020603050405020304" pitchFamily="18" charset="0"/>
              </a:rPr>
              <a:t> K, et al</a:t>
            </a:r>
            <a:r>
              <a:rPr lang="en-US"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Chemical Pesticides and Human Health: The Urgent Need for a New Concept in Agriculture.</a:t>
            </a:r>
            <a:r>
              <a:rPr lang="en-IN" b="1" i="0" dirty="0">
                <a:solidFill>
                  <a:srgbClr val="222222"/>
                </a:solidFill>
                <a:effectLst/>
                <a:latin typeface="arial" panose="020B0604020202020204" pitchFamily="34" charset="0"/>
              </a:rPr>
              <a:t> </a:t>
            </a:r>
            <a:r>
              <a:rPr lang="en-IN" i="1" dirty="0">
                <a:solidFill>
                  <a:srgbClr val="222222"/>
                </a:solidFill>
                <a:effectLst/>
                <a:latin typeface="Times New Roman" panose="02020603050405020304" pitchFamily="18" charset="0"/>
                <a:cs typeface="Times New Roman" panose="02020603050405020304" pitchFamily="18" charset="0"/>
              </a:rPr>
              <a:t>Public Health Front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2016;4(2):1-8.</a:t>
            </a:r>
          </a:p>
          <a:p>
            <a:pPr marL="342900" indent="-342900">
              <a:lnSpc>
                <a:spcPct val="150000"/>
              </a:lnSpc>
              <a:buFontTx/>
              <a:buAutoNum type="arabicPeriod"/>
            </a:pPr>
            <a:r>
              <a:rPr lang="en-US" dirty="0" err="1">
                <a:latin typeface="Times New Roman" panose="02020603050405020304" pitchFamily="18" charset="0"/>
                <a:cs typeface="Times New Roman" panose="02020603050405020304" pitchFamily="18" charset="0"/>
              </a:rPr>
              <a:t>Harsimran</a:t>
            </a:r>
            <a:r>
              <a:rPr lang="en-US" dirty="0">
                <a:latin typeface="Times New Roman" panose="02020603050405020304" pitchFamily="18" charset="0"/>
                <a:cs typeface="Times New Roman" panose="02020603050405020304" pitchFamily="18" charset="0"/>
              </a:rPr>
              <a:t> KG and Harsh G.</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Pesticides: Environmental Impacts and Management Strategies; Pesticides - Toxic Aspects : chapter 8;187- 230</a:t>
            </a:r>
          </a:p>
          <a:p>
            <a:pPr marL="342900" indent="-342900">
              <a:lnSpc>
                <a:spcPct val="150000"/>
              </a:lnSpc>
              <a:buAutoNum type="arabicPeriod"/>
            </a:pPr>
            <a:r>
              <a:rPr lang="en-US" dirty="0">
                <a:latin typeface="Times New Roman" panose="02020603050405020304" pitchFamily="18" charset="0"/>
                <a:cs typeface="Times New Roman" panose="02020603050405020304" pitchFamily="18" charset="0"/>
              </a:rPr>
              <a:t>Christos A and </a:t>
            </a:r>
            <a:r>
              <a:rPr lang="en-US" dirty="0" err="1">
                <a:latin typeface="Times New Roman" panose="02020603050405020304" pitchFamily="18" charset="0"/>
                <a:cs typeface="Times New Roman" panose="02020603050405020304" pitchFamily="18" charset="0"/>
              </a:rPr>
              <a:t>Ilias</a:t>
            </a:r>
            <a:r>
              <a:rPr lang="en-US" dirty="0">
                <a:latin typeface="Times New Roman" panose="02020603050405020304" pitchFamily="18" charset="0"/>
                <a:cs typeface="Times New Roman" panose="02020603050405020304" pitchFamily="18" charset="0"/>
              </a:rPr>
              <a:t> G. Pesticide Exposure, Safety Issues, and Risk Assessment Indicators. </a:t>
            </a:r>
            <a:r>
              <a:rPr lang="en-IN" i="1" dirty="0">
                <a:effectLst/>
                <a:latin typeface="Times New Roman" panose="02020603050405020304" pitchFamily="18" charset="0"/>
                <a:cs typeface="Times New Roman" panose="02020603050405020304" pitchFamily="18" charset="0"/>
              </a:rPr>
              <a:t>International Journal  of  Environmental Research Public Health</a:t>
            </a:r>
            <a:r>
              <a:rPr lang="en-US" dirty="0">
                <a:latin typeface="Times New Roman" panose="02020603050405020304" pitchFamily="18" charset="0"/>
                <a:cs typeface="Times New Roman" panose="02020603050405020304" pitchFamily="18" charset="0"/>
              </a:rPr>
              <a:t>. 2011;8(3):1402-1419</a:t>
            </a:r>
            <a:r>
              <a:rPr lang="en-US" i="1" dirty="0">
                <a:latin typeface="Times New Roman" panose="02020603050405020304" pitchFamily="18" charset="0"/>
                <a:cs typeface="Times New Roman" panose="02020603050405020304" pitchFamily="18" charset="0"/>
              </a:rPr>
              <a:t>.</a:t>
            </a:r>
          </a:p>
          <a:p>
            <a:pPr marL="342900" indent="-342900">
              <a:lnSpc>
                <a:spcPct val="150000"/>
              </a:lnSpc>
              <a:buAutoNum type="arabicPeriod"/>
            </a:pPr>
            <a:r>
              <a:rPr lang="en-IN" sz="1800" i="0" u="none" strike="noStrike" baseline="0" dirty="0">
                <a:latin typeface="Times New Roman" panose="02020603050405020304" pitchFamily="18" charset="0"/>
                <a:cs typeface="Times New Roman" panose="02020603050405020304" pitchFamily="18" charset="0"/>
              </a:rPr>
              <a:t>Da Silva J, </a:t>
            </a:r>
            <a:r>
              <a:rPr lang="en-IN" sz="1800" i="0" u="none" strike="noStrike" baseline="0" dirty="0" err="1">
                <a:latin typeface="Times New Roman" panose="02020603050405020304" pitchFamily="18" charset="0"/>
                <a:cs typeface="Times New Roman" panose="02020603050405020304" pitchFamily="18" charset="0"/>
              </a:rPr>
              <a:t>Moraes</a:t>
            </a:r>
            <a:r>
              <a:rPr lang="en-IN" sz="1800" i="0" u="none" strike="noStrike" baseline="0" dirty="0">
                <a:latin typeface="Times New Roman" panose="02020603050405020304" pitchFamily="18" charset="0"/>
                <a:cs typeface="Times New Roman" panose="02020603050405020304" pitchFamily="18" charset="0"/>
              </a:rPr>
              <a:t> CR, Heuser VD et al</a:t>
            </a:r>
            <a:r>
              <a:rPr lang="en-IN" dirty="0">
                <a:latin typeface="Times New Roman" panose="02020603050405020304" pitchFamily="18" charset="0"/>
                <a:cs typeface="Times New Roman" panose="02020603050405020304" pitchFamily="18" charset="0"/>
              </a:rPr>
              <a:t>. </a:t>
            </a:r>
            <a:r>
              <a:rPr lang="en-IN" sz="1800" i="0" u="none" strike="noStrike" baseline="0" dirty="0">
                <a:latin typeface="Times New Roman" panose="02020603050405020304" pitchFamily="18" charset="0"/>
                <a:cs typeface="Times New Roman" panose="02020603050405020304" pitchFamily="18" charset="0"/>
              </a:rPr>
              <a:t>Evaluation of </a:t>
            </a:r>
            <a:r>
              <a:rPr lang="en-US" sz="1800" i="0" u="none" strike="noStrike" baseline="0" dirty="0">
                <a:latin typeface="Times New Roman" panose="02020603050405020304" pitchFamily="18" charset="0"/>
                <a:cs typeface="Times New Roman" panose="02020603050405020304" pitchFamily="18" charset="0"/>
              </a:rPr>
              <a:t>genetic damage in a Brazilian population occ</a:t>
            </a:r>
            <a:r>
              <a:rPr lang="en-US" sz="1800" b="0" i="0" u="none" strike="noStrike" baseline="0" dirty="0">
                <a:latin typeface="Times New Roman" panose="02020603050405020304" pitchFamily="18" charset="0"/>
                <a:cs typeface="Times New Roman" panose="02020603050405020304" pitchFamily="18" charset="0"/>
              </a:rPr>
              <a:t>upationally exposed to pesticides and its correlation with polymorphisms </a:t>
            </a:r>
            <a:r>
              <a:rPr lang="de-DE" sz="1800" b="0" i="0" u="none" strike="noStrike" baseline="0" dirty="0">
                <a:latin typeface="Times New Roman" panose="02020603050405020304" pitchFamily="18" charset="0"/>
                <a:cs typeface="Times New Roman" panose="02020603050405020304" pitchFamily="18" charset="0"/>
              </a:rPr>
              <a:t>in metabolizing genes</a:t>
            </a:r>
            <a:r>
              <a:rPr lang="de-DE" dirty="0">
                <a:latin typeface="Times New Roman" panose="02020603050405020304" pitchFamily="18" charset="0"/>
                <a:cs typeface="Times New Roman" panose="02020603050405020304" pitchFamily="18" charset="0"/>
              </a:rPr>
              <a:t>.</a:t>
            </a:r>
            <a:r>
              <a:rPr lang="de-DE" sz="1800" b="0" i="0" u="none" strike="noStrike" baseline="0" dirty="0">
                <a:latin typeface="Times New Roman" panose="02020603050405020304" pitchFamily="18" charset="0"/>
                <a:cs typeface="Times New Roman" panose="02020603050405020304" pitchFamily="18" charset="0"/>
              </a:rPr>
              <a:t> </a:t>
            </a:r>
            <a:r>
              <a:rPr lang="de-DE" sz="1800" b="0" i="1" u="none" strike="noStrike" baseline="0" dirty="0">
                <a:latin typeface="Times New Roman" panose="02020603050405020304" pitchFamily="18" charset="0"/>
                <a:cs typeface="Times New Roman" panose="02020603050405020304" pitchFamily="18" charset="0"/>
              </a:rPr>
              <a:t>Mutagenesis</a:t>
            </a:r>
            <a:r>
              <a:rPr lang="de-DE" dirty="0">
                <a:latin typeface="Times New Roman" panose="02020603050405020304" pitchFamily="18" charset="0"/>
                <a:cs typeface="Times New Roman" panose="02020603050405020304" pitchFamily="18" charset="0"/>
              </a:rPr>
              <a:t>. 2008;</a:t>
            </a:r>
            <a:r>
              <a:rPr lang="de-DE" sz="1800" b="0" i="0" u="none" strike="noStrike" baseline="0" dirty="0">
                <a:latin typeface="Times New Roman" panose="02020603050405020304" pitchFamily="18" charset="0"/>
                <a:cs typeface="Times New Roman" panose="02020603050405020304" pitchFamily="18" charset="0"/>
              </a:rPr>
              <a:t>23(5):415– </a:t>
            </a:r>
            <a:r>
              <a:rPr lang="en-IN" sz="1800" b="0" i="0" u="none" strike="noStrike" baseline="0" dirty="0">
                <a:latin typeface="Times New Roman" panose="02020603050405020304" pitchFamily="18" charset="0"/>
                <a:cs typeface="Times New Roman" panose="02020603050405020304" pitchFamily="18" charset="0"/>
              </a:rPr>
              <a:t>422</a:t>
            </a:r>
            <a:r>
              <a:rPr lang="en-IN" dirty="0">
                <a:latin typeface="Times New Roman" panose="02020603050405020304" pitchFamily="18" charset="0"/>
                <a:cs typeface="Times New Roman" panose="02020603050405020304" pitchFamily="18" charset="0"/>
              </a:rPr>
              <a:t>.</a:t>
            </a:r>
            <a:endParaRPr lang="en-IN" sz="1800" b="0" i="0" u="none" strike="noStrike" baseline="0" dirty="0">
              <a:latin typeface="Times New Roman" panose="02020603050405020304" pitchFamily="18" charset="0"/>
              <a:cs typeface="Times New Roman" panose="02020603050405020304" pitchFamily="18" charset="0"/>
            </a:endParaRPr>
          </a:p>
          <a:p>
            <a:pPr marL="342900" indent="-342900">
              <a:lnSpc>
                <a:spcPct val="150000"/>
              </a:lnSpc>
              <a:buAutoNum type="arabicPeriod"/>
            </a:pPr>
            <a:r>
              <a:rPr lang="sv-SE" sz="1800" b="0" i="0" u="none" strike="noStrike" baseline="0" dirty="0">
                <a:latin typeface="Times New Roman" panose="02020603050405020304" pitchFamily="18" charset="0"/>
                <a:cs typeface="Times New Roman" panose="02020603050405020304" pitchFamily="18" charset="0"/>
              </a:rPr>
              <a:t>Singh S, Kumar V, Akur S et al. DNA damage and </a:t>
            </a:r>
            <a:r>
              <a:rPr lang="en-US" sz="1800" b="0" i="0" u="none" strike="noStrike" baseline="0" dirty="0">
                <a:latin typeface="Times New Roman" panose="02020603050405020304" pitchFamily="18" charset="0"/>
                <a:cs typeface="Times New Roman" panose="02020603050405020304" pitchFamily="18" charset="0"/>
              </a:rPr>
              <a:t>cholinesterase activity in occupational workers exposed to </a:t>
            </a:r>
            <a:r>
              <a:rPr lang="en-IN" sz="1800" b="0" i="0" u="none" strike="noStrike" baseline="0" dirty="0">
                <a:latin typeface="Times New Roman" panose="02020603050405020304" pitchFamily="18" charset="0"/>
                <a:cs typeface="Times New Roman" panose="02020603050405020304" pitchFamily="18" charset="0"/>
              </a:rPr>
              <a:t>pesticides</a:t>
            </a:r>
            <a:r>
              <a:rPr lang="en-IN" dirty="0">
                <a:latin typeface="Times New Roman" panose="02020603050405020304" pitchFamily="18" charset="0"/>
                <a:cs typeface="Times New Roman" panose="02020603050405020304" pitchFamily="18" charset="0"/>
              </a:rPr>
              <a:t>.</a:t>
            </a:r>
            <a:r>
              <a:rPr lang="en-IN" b="0" i="0" dirty="0">
                <a:solidFill>
                  <a:srgbClr val="222222"/>
                </a:solidFill>
                <a:effectLst/>
                <a:latin typeface="arial" panose="020B0604020202020204" pitchFamily="34" charset="0"/>
              </a:rPr>
              <a:t> </a:t>
            </a:r>
            <a:r>
              <a:rPr lang="en-IN" b="0" i="1" dirty="0">
                <a:solidFill>
                  <a:srgbClr val="222222"/>
                </a:solidFill>
                <a:effectLst/>
                <a:latin typeface="Times New Roman" panose="02020603050405020304" pitchFamily="18" charset="0"/>
                <a:cs typeface="Times New Roman" panose="02020603050405020304" pitchFamily="18" charset="0"/>
              </a:rPr>
              <a:t>Environmental Toxicology Pharmacology</a:t>
            </a:r>
            <a:r>
              <a:rPr lang="en-IN" dirty="0">
                <a:latin typeface="Times New Roman" panose="02020603050405020304" pitchFamily="18" charset="0"/>
                <a:cs typeface="Times New Roman" panose="02020603050405020304" pitchFamily="18" charset="0"/>
              </a:rPr>
              <a:t>. 2011;</a:t>
            </a:r>
            <a:r>
              <a:rPr lang="en-IN" sz="1800" b="0" i="0" u="none" strike="noStrike" baseline="0" dirty="0">
                <a:latin typeface="Times New Roman" panose="02020603050405020304" pitchFamily="18" charset="0"/>
                <a:cs typeface="Times New Roman" panose="02020603050405020304" pitchFamily="18" charset="0"/>
              </a:rPr>
              <a:t>31(2):278–285.</a:t>
            </a:r>
          </a:p>
          <a:p>
            <a:pPr marL="342900" indent="-342900">
              <a:lnSpc>
                <a:spcPct val="150000"/>
              </a:lnSpc>
              <a:buAutoNum type="arabicPeriod"/>
            </a:pPr>
            <a:r>
              <a:rPr lang="en-US" sz="1800" b="0" i="0" u="none" strike="noStrike" baseline="0" dirty="0">
                <a:latin typeface="Times New Roman" panose="02020603050405020304" pitchFamily="18" charset="0"/>
                <a:cs typeface="Times New Roman" panose="02020603050405020304" pitchFamily="18" charset="0"/>
              </a:rPr>
              <a:t>Neupane D, </a:t>
            </a:r>
            <a:r>
              <a:rPr lang="en-US" sz="1800" b="0" i="0" u="none" strike="noStrike" baseline="0" dirty="0" err="1">
                <a:latin typeface="Times New Roman" panose="02020603050405020304" pitchFamily="18" charset="0"/>
                <a:cs typeface="Times New Roman" panose="02020603050405020304" pitchFamily="18" charset="0"/>
              </a:rPr>
              <a:t>Jors</a:t>
            </a:r>
            <a:r>
              <a:rPr lang="en-US" sz="1800" b="0" i="0" u="none" strike="noStrike" baseline="0" dirty="0">
                <a:latin typeface="Times New Roman" panose="02020603050405020304" pitchFamily="18" charset="0"/>
                <a:cs typeface="Times New Roman" panose="02020603050405020304" pitchFamily="18" charset="0"/>
              </a:rPr>
              <a:t> E and Brandt L. Pesticide use, erythrocyte acetylcholinesterase level and self-reported acute intoxication symptoms among vegetable farmers in Nepal : a cross-sectional study</a:t>
            </a:r>
            <a:r>
              <a:rPr lang="en-US" dirty="0">
                <a:latin typeface="Times New Roman" panose="02020603050405020304" pitchFamily="18" charset="0"/>
                <a:cs typeface="Times New Roman" panose="02020603050405020304" pitchFamily="18" charset="0"/>
              </a:rPr>
              <a:t>.</a:t>
            </a:r>
            <a:r>
              <a:rPr lang="en-IN" b="0" i="0" dirty="0">
                <a:solidFill>
                  <a:srgbClr val="222222"/>
                </a:solidFill>
                <a:effectLst/>
                <a:latin typeface="arial" panose="020B0604020202020204" pitchFamily="34" charset="0"/>
              </a:rPr>
              <a:t> </a:t>
            </a:r>
            <a:r>
              <a:rPr lang="en-IN" i="1" dirty="0">
                <a:solidFill>
                  <a:srgbClr val="222222"/>
                </a:solidFill>
                <a:effectLst/>
                <a:latin typeface="Times New Roman" panose="02020603050405020304" pitchFamily="18" charset="0"/>
                <a:cs typeface="Times New Roman" panose="02020603050405020304" pitchFamily="18" charset="0"/>
              </a:rPr>
              <a:t>Journal of Environmental Health</a:t>
            </a:r>
            <a:r>
              <a:rPr lang="en-US" dirty="0">
                <a:latin typeface="Times New Roman" panose="02020603050405020304" pitchFamily="18" charset="0"/>
                <a:cs typeface="Times New Roman" panose="02020603050405020304" pitchFamily="18" charset="0"/>
              </a:rPr>
              <a:t>. 2014;</a:t>
            </a:r>
            <a:r>
              <a:rPr lang="en-US" sz="1800" b="0" i="0" u="none" strike="noStrike" baseline="0" dirty="0">
                <a:latin typeface="Times New Roman" panose="02020603050405020304" pitchFamily="18" charset="0"/>
                <a:cs typeface="Times New Roman" panose="02020603050405020304" pitchFamily="18" charset="0"/>
              </a:rPr>
              <a:t>13(98):1–7.</a:t>
            </a:r>
            <a:endParaRPr lang="en-IN" sz="1800" b="0" i="0" u="none" strike="noStrike" baseline="0" dirty="0">
              <a:latin typeface="Times New Roman" panose="02020603050405020304" pitchFamily="18" charset="0"/>
              <a:cs typeface="Times New Roman" panose="02020603050405020304" pitchFamily="18" charset="0"/>
            </a:endParaRPr>
          </a:p>
          <a:p>
            <a:pPr marL="342900" indent="-342900">
              <a:lnSpc>
                <a:spcPct val="150000"/>
              </a:lnSpc>
              <a:buAutoNum type="arabicPeriod"/>
            </a:pPr>
            <a:r>
              <a:rPr lang="en-US" sz="1800" b="0" i="0" u="none" strike="noStrike" baseline="0" dirty="0">
                <a:latin typeface="Times New Roman" panose="02020603050405020304" pitchFamily="18" charset="0"/>
                <a:cs typeface="Times New Roman" panose="02020603050405020304" pitchFamily="18" charset="0"/>
              </a:rPr>
              <a:t>Arya N. Pesticides and human health :Why public health officials should support a ban on non-essential residential use</a:t>
            </a:r>
            <a:r>
              <a:rPr lang="en-US" dirty="0">
                <a:latin typeface="Times New Roman" panose="02020603050405020304" pitchFamily="18" charset="0"/>
                <a:cs typeface="Times New Roman" panose="02020603050405020304" pitchFamily="18" charset="0"/>
              </a:rPr>
              <a:t>.</a:t>
            </a:r>
            <a:r>
              <a:rPr lang="en-IN" b="0" i="0" dirty="0">
                <a:solidFill>
                  <a:srgbClr val="222222"/>
                </a:solidFill>
                <a:effectLst/>
                <a:latin typeface="arial" panose="020B0604020202020204" pitchFamily="34" charset="0"/>
              </a:rPr>
              <a:t> </a:t>
            </a:r>
            <a:r>
              <a:rPr lang="en-IN" i="1" dirty="0">
                <a:solidFill>
                  <a:srgbClr val="222222"/>
                </a:solidFill>
                <a:effectLst/>
                <a:latin typeface="Times New Roman" panose="02020603050405020304" pitchFamily="18" charset="0"/>
                <a:cs typeface="Times New Roman" panose="02020603050405020304" pitchFamily="18" charset="0"/>
              </a:rPr>
              <a:t>Canadian Journal Public Health</a:t>
            </a:r>
            <a:r>
              <a:rPr lang="en-US" dirty="0">
                <a:latin typeface="Times New Roman" panose="02020603050405020304" pitchFamily="18" charset="0"/>
                <a:cs typeface="Times New Roman" panose="02020603050405020304" pitchFamily="18" charset="0"/>
              </a:rPr>
              <a:t>. 2005;</a:t>
            </a:r>
            <a:r>
              <a:rPr lang="en-US" sz="1800" b="0" i="0" u="none" strike="noStrike" baseline="0" dirty="0">
                <a:latin typeface="Times New Roman" panose="02020603050405020304" pitchFamily="18" charset="0"/>
                <a:cs typeface="Times New Roman" panose="02020603050405020304" pitchFamily="18" charset="0"/>
              </a:rPr>
              <a:t>96(2):</a:t>
            </a:r>
            <a:r>
              <a:rPr lang="en-IN" sz="1800" b="0" i="0" u="none" strike="noStrike" baseline="0" dirty="0">
                <a:latin typeface="Times New Roman" panose="02020603050405020304" pitchFamily="18" charset="0"/>
                <a:cs typeface="Times New Roman" panose="02020603050405020304" pitchFamily="18" charset="0"/>
              </a:rPr>
              <a:t>9–92.</a:t>
            </a:r>
            <a:endParaRPr lang="en-IN"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A75B328-5291-4681-923F-888B92C9F488}"/>
              </a:ext>
            </a:extLst>
          </p:cNvPr>
          <p:cNvSpPr>
            <a:spLocks noGrp="1"/>
          </p:cNvSpPr>
          <p:nvPr>
            <p:ph type="sldNum" sz="quarter" idx="12"/>
          </p:nvPr>
        </p:nvSpPr>
        <p:spPr/>
        <p:txBody>
          <a:bodyPr/>
          <a:lstStyle/>
          <a:p>
            <a:fld id="{5C3758DD-7464-4C44-B2F3-87DB7CD533DE}" type="slidenum">
              <a:rPr lang="en-IN" smtClean="0"/>
              <a:pPr/>
              <a:t>60</a:t>
            </a:fld>
            <a:endParaRPr lang="en-IN"/>
          </a:p>
        </p:txBody>
      </p:sp>
    </p:spTree>
    <p:extLst>
      <p:ext uri="{BB962C8B-B14F-4D97-AF65-F5344CB8AC3E}">
        <p14:creationId xmlns:p14="http://schemas.microsoft.com/office/powerpoint/2010/main" val="39683631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994D6B-8439-4FB2-B146-73113A8EB869}"/>
              </a:ext>
            </a:extLst>
          </p:cNvPr>
          <p:cNvSpPr txBox="1"/>
          <p:nvPr/>
        </p:nvSpPr>
        <p:spPr>
          <a:xfrm>
            <a:off x="81909" y="566281"/>
            <a:ext cx="11709646" cy="5859553"/>
          </a:xfrm>
          <a:prstGeom prst="rect">
            <a:avLst/>
          </a:prstGeom>
          <a:noFill/>
        </p:spPr>
        <p:txBody>
          <a:bodyPr wrap="square">
            <a:spAutoFit/>
          </a:bodyPr>
          <a:lstStyle/>
          <a:p>
            <a:pPr marL="342900" indent="-342900">
              <a:lnSpc>
                <a:spcPct val="150000"/>
              </a:lnSpc>
              <a:buFont typeface="+mj-lt"/>
              <a:buAutoNum type="arabicPeriod" startAt="8"/>
            </a:pPr>
            <a:r>
              <a:rPr lang="en-IN" sz="1800" b="0" i="0" u="none" strike="noStrike" baseline="0" dirty="0" err="1">
                <a:latin typeface="Times New Roman" panose="02020603050405020304" pitchFamily="18" charset="0"/>
                <a:cs typeface="Times New Roman" panose="02020603050405020304" pitchFamily="18" charset="0"/>
              </a:rPr>
              <a:t>Bhalli</a:t>
            </a:r>
            <a:r>
              <a:rPr lang="en-IN" sz="1800" b="0" i="0" u="none" strike="noStrike" baseline="0" dirty="0">
                <a:latin typeface="Times New Roman" panose="02020603050405020304" pitchFamily="18" charset="0"/>
                <a:cs typeface="Times New Roman" panose="02020603050405020304" pitchFamily="18" charset="0"/>
              </a:rPr>
              <a:t> JA, Khan QM and Nasim A. DNA damage in </a:t>
            </a:r>
            <a:r>
              <a:rPr lang="en-US" sz="1800" b="0" i="0" u="none" strike="noStrike" baseline="0" dirty="0">
                <a:latin typeface="Times New Roman" panose="02020603050405020304" pitchFamily="18" charset="0"/>
                <a:cs typeface="Times New Roman" panose="02020603050405020304" pitchFamily="18" charset="0"/>
              </a:rPr>
              <a:t>Pakistani pesticide-manufacturing workers assayed using the comet assay</a:t>
            </a:r>
            <a:r>
              <a:rPr lang="en-US" dirty="0">
                <a:latin typeface="Times New Roman" panose="02020603050405020304" pitchFamily="18" charset="0"/>
                <a:cs typeface="Times New Roman" panose="02020603050405020304" pitchFamily="18" charset="0"/>
              </a:rPr>
              <a:t>.</a:t>
            </a:r>
            <a:r>
              <a:rPr lang="en-IN" b="0" i="0" dirty="0">
                <a:solidFill>
                  <a:srgbClr val="3C4043"/>
                </a:solidFill>
                <a:effectLst/>
                <a:latin typeface="arial" panose="020B0604020202020204" pitchFamily="34" charset="0"/>
              </a:rPr>
              <a:t> </a:t>
            </a:r>
            <a:r>
              <a:rPr lang="en-IN" b="0" i="1" dirty="0">
                <a:effectLst/>
                <a:latin typeface="Times New Roman" panose="02020603050405020304" pitchFamily="18" charset="0"/>
                <a:cs typeface="Times New Roman" panose="02020603050405020304" pitchFamily="18" charset="0"/>
              </a:rPr>
              <a:t>Environmental and Molecular Mutagen</a:t>
            </a:r>
            <a:r>
              <a:rPr lang="en-US" dirty="0">
                <a:latin typeface="Times New Roman" panose="02020603050405020304" pitchFamily="18" charset="0"/>
                <a:cs typeface="Times New Roman" panose="02020603050405020304" pitchFamily="18" charset="0"/>
              </a:rPr>
              <a:t>. 2006;</a:t>
            </a:r>
            <a:r>
              <a:rPr lang="en-IN" sz="1800" b="0" i="0" u="none" strike="noStrike" baseline="0" dirty="0">
                <a:latin typeface="Times New Roman" panose="02020603050405020304" pitchFamily="18" charset="0"/>
                <a:cs typeface="Times New Roman" panose="02020603050405020304" pitchFamily="18" charset="0"/>
              </a:rPr>
              <a:t>47(8);587–593.</a:t>
            </a:r>
          </a:p>
          <a:p>
            <a:pPr marL="342900" indent="-342900">
              <a:lnSpc>
                <a:spcPct val="150000"/>
              </a:lnSpc>
              <a:buFontTx/>
              <a:buAutoNum type="arabicPeriod" startAt="8"/>
            </a:pPr>
            <a:r>
              <a:rPr lang="en-IN" sz="1800" i="0" u="none" strike="noStrike" baseline="0" dirty="0" err="1">
                <a:latin typeface="Times New Roman" panose="02020603050405020304" pitchFamily="18" charset="0"/>
                <a:cs typeface="Times New Roman" panose="02020603050405020304" pitchFamily="18" charset="0"/>
              </a:rPr>
              <a:t>Chalie</a:t>
            </a:r>
            <a:r>
              <a:rPr lang="en-IN" sz="1800" i="0" u="none" strike="noStrike" baseline="0" dirty="0">
                <a:latin typeface="Times New Roman" panose="02020603050405020304" pitchFamily="18" charset="0"/>
                <a:cs typeface="Times New Roman" panose="02020603050405020304" pitchFamily="18" charset="0"/>
              </a:rPr>
              <a:t> M, </a:t>
            </a:r>
            <a:r>
              <a:rPr lang="en-IN" sz="1800" i="0" u="none" strike="noStrike" baseline="0" dirty="0" err="1">
                <a:latin typeface="Times New Roman" panose="02020603050405020304" pitchFamily="18" charset="0"/>
                <a:cs typeface="Times New Roman" panose="02020603050405020304" pitchFamily="18" charset="0"/>
              </a:rPr>
              <a:t>Betelihem</a:t>
            </a:r>
            <a:r>
              <a:rPr lang="en-IN" sz="1800" i="0" u="none" strike="noStrike" baseline="0" dirty="0">
                <a:latin typeface="Times New Roman" panose="02020603050405020304" pitchFamily="18" charset="0"/>
                <a:cs typeface="Times New Roman" panose="02020603050405020304" pitchFamily="18" charset="0"/>
              </a:rPr>
              <a:t> G, Yonas M</a:t>
            </a:r>
            <a:r>
              <a:rPr lang="en-IN" dirty="0">
                <a:latin typeface="Times New Roman" panose="02020603050405020304" pitchFamily="18" charset="0"/>
                <a:cs typeface="Times New Roman" panose="02020603050405020304" pitchFamily="18" charset="0"/>
              </a:rPr>
              <a:t> </a:t>
            </a:r>
            <a:r>
              <a:rPr lang="en-IN" sz="1800" i="1" dirty="0">
                <a:latin typeface="Times New Roman" panose="02020603050405020304" pitchFamily="18" charset="0"/>
                <a:cs typeface="Times New Roman" panose="02020603050405020304" pitchFamily="18" charset="0"/>
              </a:rPr>
              <a:t>et al</a:t>
            </a:r>
            <a:r>
              <a:rPr lang="en-IN" sz="1800" dirty="0">
                <a:latin typeface="Times New Roman" panose="02020603050405020304" pitchFamily="18" charset="0"/>
                <a:cs typeface="Times New Roman" panose="02020603050405020304" pitchFamily="18" charset="0"/>
              </a:rPr>
              <a:t>., </a:t>
            </a:r>
            <a:r>
              <a:rPr lang="en-US" sz="1800" i="0" u="none" strike="noStrike" baseline="0" dirty="0">
                <a:latin typeface="Times New Roman" panose="02020603050405020304" pitchFamily="18" charset="0"/>
                <a:cs typeface="Times New Roman" panose="02020603050405020304" pitchFamily="18" charset="0"/>
              </a:rPr>
              <a:t>Practice towards pesticide handling, storage and its associated factors among farmers working in irrigations in Gondar town, Ethiopia, </a:t>
            </a:r>
            <a:r>
              <a:rPr lang="en-IN" sz="1800" i="0" u="none" strike="noStrike" baseline="0" dirty="0">
                <a:latin typeface="Times New Roman" panose="02020603050405020304" pitchFamily="18" charset="0"/>
                <a:cs typeface="Times New Roman" panose="02020603050405020304" pitchFamily="18" charset="0"/>
              </a:rPr>
              <a:t>2019.</a:t>
            </a:r>
            <a:r>
              <a:rPr lang="en-IN" i="1" dirty="0">
                <a:effectLst/>
                <a:latin typeface="Times New Roman" panose="02020603050405020304" pitchFamily="18" charset="0"/>
                <a:cs typeface="Times New Roman" panose="02020603050405020304" pitchFamily="18" charset="0"/>
              </a:rPr>
              <a:t> BMC Research Notes. </a:t>
            </a:r>
            <a:r>
              <a:rPr lang="en-IN" sz="1800" u="none" strike="noStrike" baseline="0" dirty="0">
                <a:latin typeface="Times New Roman" panose="02020603050405020304" pitchFamily="18" charset="0"/>
                <a:cs typeface="Times New Roman" panose="02020603050405020304" pitchFamily="18" charset="0"/>
              </a:rPr>
              <a:t>2019;12(2):709.</a:t>
            </a:r>
            <a:endParaRPr lang="en-IN" sz="1800" i="0" u="none" strike="noStrike" baseline="0" dirty="0">
              <a:latin typeface="Times New Roman" panose="02020603050405020304" pitchFamily="18" charset="0"/>
            </a:endParaRPr>
          </a:p>
          <a:p>
            <a:pPr marL="342900" indent="-342900">
              <a:lnSpc>
                <a:spcPct val="150000"/>
              </a:lnSpc>
              <a:buFontTx/>
              <a:buAutoNum type="arabicPeriod" startAt="8"/>
            </a:pPr>
            <a:r>
              <a:rPr lang="en-IN" sz="1800" i="0" u="none" strike="noStrike" baseline="0" dirty="0">
                <a:latin typeface="Times New Roman" panose="02020603050405020304" pitchFamily="18" charset="0"/>
                <a:cs typeface="Times New Roman" panose="02020603050405020304" pitchFamily="18" charset="0"/>
              </a:rPr>
              <a:t>Mustapha F.A, Dawood GA, Mohammed SA </a:t>
            </a:r>
            <a:r>
              <a:rPr lang="en-IN" sz="1800" i="1" dirty="0">
                <a:latin typeface="Times New Roman" panose="02020603050405020304" pitchFamily="18" charset="0"/>
                <a:cs typeface="Times New Roman" panose="02020603050405020304" pitchFamily="18" charset="0"/>
              </a:rPr>
              <a:t>et al</a:t>
            </a:r>
            <a:r>
              <a:rPr lang="en-IN" i="1" dirty="0">
                <a:latin typeface="Times New Roman" panose="02020603050405020304" pitchFamily="18" charset="0"/>
                <a:cs typeface="Times New Roman" panose="02020603050405020304" pitchFamily="18" charset="0"/>
              </a:rPr>
              <a:t>.,</a:t>
            </a:r>
            <a:r>
              <a:rPr lang="en-IN" sz="1800" dirty="0">
                <a:latin typeface="Times New Roman" panose="02020603050405020304" pitchFamily="18" charset="0"/>
                <a:cs typeface="Times New Roman" panose="02020603050405020304" pitchFamily="18" charset="0"/>
              </a:rPr>
              <a:t> </a:t>
            </a:r>
            <a:r>
              <a:rPr lang="en-US" sz="1800" i="0" u="none" strike="noStrike" baseline="0" dirty="0">
                <a:latin typeface="Times New Roman" panose="02020603050405020304" pitchFamily="18" charset="0"/>
                <a:cs typeface="Times New Roman" panose="02020603050405020304" pitchFamily="18" charset="0"/>
              </a:rPr>
              <a:t>Pesticide Knowledge and Safety Practices among Farm Workers in Kuwait: Results of a Survey.</a:t>
            </a:r>
            <a:r>
              <a:rPr lang="en-IN" b="0" i="0" dirty="0">
                <a:solidFill>
                  <a:srgbClr val="222222"/>
                </a:solidFill>
                <a:effectLst/>
                <a:latin typeface="arial" panose="020B0604020202020204" pitchFamily="34" charset="0"/>
              </a:rPr>
              <a:t> </a:t>
            </a:r>
            <a:r>
              <a:rPr lang="en-IN" i="1" dirty="0">
                <a:effectLst/>
                <a:latin typeface="Times New Roman" panose="02020603050405020304" pitchFamily="18" charset="0"/>
                <a:cs typeface="Times New Roman" panose="02020603050405020304" pitchFamily="18" charset="0"/>
              </a:rPr>
              <a:t>International Journal of  Environmental Research Public Health</a:t>
            </a:r>
            <a:r>
              <a:rPr lang="en-IN" sz="1800" i="0" u="none" strike="noStrike" baseline="0" dirty="0">
                <a:latin typeface="Times New Roman" panose="02020603050405020304" pitchFamily="18" charset="0"/>
                <a:cs typeface="Times New Roman" panose="02020603050405020304" pitchFamily="18" charset="0"/>
              </a:rPr>
              <a:t>. 2017</a:t>
            </a:r>
            <a:r>
              <a:rPr lang="en-IN" dirty="0">
                <a:latin typeface="Times New Roman" panose="02020603050405020304" pitchFamily="18" charset="0"/>
                <a:cs typeface="Times New Roman" panose="02020603050405020304" pitchFamily="18" charset="0"/>
              </a:rPr>
              <a:t>;</a:t>
            </a:r>
            <a:r>
              <a:rPr lang="en-IN" sz="1800" i="0" u="none" strike="noStrike" baseline="0" dirty="0">
                <a:latin typeface="Times New Roman" panose="02020603050405020304" pitchFamily="18" charset="0"/>
                <a:cs typeface="Times New Roman" panose="02020603050405020304" pitchFamily="18" charset="0"/>
              </a:rPr>
              <a:t>14(8)</a:t>
            </a:r>
            <a:r>
              <a:rPr lang="en-IN" dirty="0">
                <a:latin typeface="Times New Roman" panose="02020603050405020304" pitchFamily="18" charset="0"/>
                <a:cs typeface="Times New Roman" panose="02020603050405020304" pitchFamily="18" charset="0"/>
              </a:rPr>
              <a:t>:</a:t>
            </a:r>
            <a:r>
              <a:rPr lang="en-IN" sz="1800" i="0" u="none" strike="noStrike" baseline="0" dirty="0">
                <a:latin typeface="Times New Roman" panose="02020603050405020304" pitchFamily="18" charset="0"/>
                <a:cs typeface="Times New Roman" panose="02020603050405020304" pitchFamily="18" charset="0"/>
              </a:rPr>
              <a:t>340.</a:t>
            </a:r>
            <a:endParaRPr lang="en-IN" sz="1800" i="0" u="none" strike="noStrike" baseline="0" dirty="0">
              <a:latin typeface="Times New Roman" panose="02020603050405020304" pitchFamily="18" charset="0"/>
            </a:endParaRPr>
          </a:p>
          <a:p>
            <a:pPr marL="342900" indent="-342900">
              <a:lnSpc>
                <a:spcPct val="150000"/>
              </a:lnSpc>
              <a:buFontTx/>
              <a:buAutoNum type="arabicPeriod" startAt="8"/>
            </a:pPr>
            <a:r>
              <a:rPr lang="en-IN" sz="1800" b="0" i="0" u="none" strike="noStrike" baseline="0" dirty="0">
                <a:solidFill>
                  <a:srgbClr val="000000"/>
                </a:solidFill>
                <a:latin typeface="Times New Roman" panose="02020603050405020304" pitchFamily="18" charset="0"/>
              </a:rPr>
              <a:t>Sameer Abdulla AH, Adel Salman AS. </a:t>
            </a:r>
            <a:r>
              <a:rPr lang="en-US" sz="1800" i="0" u="none" strike="noStrike" baseline="0" dirty="0">
                <a:solidFill>
                  <a:srgbClr val="000000"/>
                </a:solidFill>
                <a:latin typeface="Times New Roman" panose="02020603050405020304" pitchFamily="18" charset="0"/>
              </a:rPr>
              <a:t>Pesticide Handlers’ Knowledge, Attitude and Practice.</a:t>
            </a:r>
            <a:r>
              <a:rPr lang="en-IN" b="1" i="0" dirty="0">
                <a:solidFill>
                  <a:srgbClr val="52565A"/>
                </a:solidFill>
                <a:effectLst/>
                <a:latin typeface="arial" panose="020B0604020202020204" pitchFamily="34" charset="0"/>
              </a:rPr>
              <a:t> </a:t>
            </a:r>
            <a:r>
              <a:rPr lang="en-IN" i="1" dirty="0">
                <a:effectLst/>
                <a:latin typeface="Times New Roman" panose="02020603050405020304" pitchFamily="18" charset="0"/>
                <a:cs typeface="Times New Roman" panose="02020603050405020304" pitchFamily="18" charset="0"/>
              </a:rPr>
              <a:t>Bahrain Medical </a:t>
            </a:r>
            <a:r>
              <a:rPr lang="en-IN" i="1" dirty="0" err="1">
                <a:effectLst/>
                <a:latin typeface="Times New Roman" panose="02020603050405020304" pitchFamily="18" charset="0"/>
                <a:cs typeface="Times New Roman" panose="02020603050405020304" pitchFamily="18" charset="0"/>
              </a:rPr>
              <a:t>Bullettin</a:t>
            </a:r>
            <a:r>
              <a:rPr lang="en-US" sz="1800" i="1" u="none" strike="noStrike" baseline="0" dirty="0">
                <a:latin typeface="Times New Roman" panose="02020603050405020304" pitchFamily="18" charset="0"/>
                <a:cs typeface="Times New Roman" panose="02020603050405020304" pitchFamily="18" charset="0"/>
              </a:rPr>
              <a:t>.</a:t>
            </a:r>
            <a:r>
              <a:rPr lang="en-US" sz="1800" i="1" u="none" strike="noStrike" baseline="0" dirty="0">
                <a:solidFill>
                  <a:srgbClr val="000000"/>
                </a:solidFill>
                <a:latin typeface="Times New Roman" panose="02020603050405020304" pitchFamily="18" charset="0"/>
              </a:rPr>
              <a:t> </a:t>
            </a:r>
            <a:r>
              <a:rPr lang="en-US" sz="1800" u="none" strike="noStrike" baseline="0" dirty="0">
                <a:solidFill>
                  <a:srgbClr val="000000"/>
                </a:solidFill>
                <a:latin typeface="Times New Roman" panose="02020603050405020304" pitchFamily="18" charset="0"/>
              </a:rPr>
              <a:t>2013;35(1):65-70.</a:t>
            </a:r>
            <a:endParaRPr lang="en-IN" sz="1800" i="0" u="none" strike="noStrike" baseline="0" dirty="0">
              <a:latin typeface="Times New Roman" panose="02020603050405020304" pitchFamily="18" charset="0"/>
            </a:endParaRPr>
          </a:p>
          <a:p>
            <a:pPr marL="342900" indent="-342900">
              <a:lnSpc>
                <a:spcPct val="150000"/>
              </a:lnSpc>
              <a:buFontTx/>
              <a:buAutoNum type="arabicPeriod" startAt="8"/>
            </a:pPr>
            <a:r>
              <a:rPr lang="en-US" sz="1800" i="0" u="none" strike="noStrike" baseline="0" dirty="0" err="1">
                <a:latin typeface="Times New Roman" panose="02020603050405020304" pitchFamily="18" charset="0"/>
                <a:cs typeface="Times New Roman" panose="02020603050405020304" pitchFamily="18" charset="0"/>
              </a:rPr>
              <a:t>Ngqabutho</a:t>
            </a:r>
            <a:r>
              <a:rPr lang="en-US" sz="1800" i="0" u="none" strike="noStrike" baseline="0" dirty="0">
                <a:latin typeface="Times New Roman" panose="02020603050405020304" pitchFamily="18" charset="0"/>
                <a:cs typeface="Times New Roman" panose="02020603050405020304" pitchFamily="18" charset="0"/>
              </a:rPr>
              <a:t> M, Christopher F, Patricia B, et al. Factors associated with self-reported symptoms of acute pesticide poisoning among farmers in northwestern Jamaica. </a:t>
            </a:r>
            <a:r>
              <a:rPr lang="en-US" sz="1800" i="1" u="none" strike="noStrike" baseline="0" dirty="0" err="1">
                <a:latin typeface="Times New Roman" panose="02020603050405020304" pitchFamily="18" charset="0"/>
                <a:cs typeface="Times New Roman" panose="02020603050405020304" pitchFamily="18" charset="0"/>
              </a:rPr>
              <a:t>Archeives</a:t>
            </a:r>
            <a:r>
              <a:rPr lang="en-US" sz="1800" i="1" u="none" strike="noStrike" baseline="0" dirty="0">
                <a:latin typeface="Times New Roman" panose="02020603050405020304" pitchFamily="18" charset="0"/>
                <a:cs typeface="Times New Roman" panose="02020603050405020304" pitchFamily="18" charset="0"/>
              </a:rPr>
              <a:t> of Environmental Occupational Health</a:t>
            </a:r>
            <a:r>
              <a:rPr lang="en-US" sz="1800" i="0" u="none" strike="noStrike" baseline="0" dirty="0">
                <a:latin typeface="Times New Roman" panose="02020603050405020304" pitchFamily="18" charset="0"/>
                <a:cs typeface="Times New Roman" panose="02020603050405020304" pitchFamily="18" charset="0"/>
              </a:rPr>
              <a:t>. 2011;66(2):65–74.</a:t>
            </a:r>
            <a:endParaRPr lang="en-IN" sz="1800" i="0" u="none" strike="noStrike" baseline="0" dirty="0">
              <a:latin typeface="Times New Roman" panose="02020603050405020304" pitchFamily="18" charset="0"/>
            </a:endParaRPr>
          </a:p>
          <a:p>
            <a:pPr marL="342900" indent="-342900">
              <a:lnSpc>
                <a:spcPct val="150000"/>
              </a:lnSpc>
              <a:buAutoNum type="arabicPeriod" startAt="8"/>
            </a:pPr>
            <a:r>
              <a:rPr lang="en-IN" sz="1800" i="0" u="none" strike="noStrike" baseline="0" dirty="0">
                <a:latin typeface="Times New Roman" panose="02020603050405020304" pitchFamily="18" charset="0"/>
              </a:rPr>
              <a:t>Indira Devi P. </a:t>
            </a:r>
            <a:r>
              <a:rPr lang="en-US" sz="1800" i="0" u="none" strike="noStrike" baseline="0" dirty="0">
                <a:latin typeface="Times New Roman" panose="02020603050405020304" pitchFamily="18" charset="0"/>
              </a:rPr>
              <a:t>Health Risk Perceptions, Awareness and Handling </a:t>
            </a:r>
            <a:r>
              <a:rPr lang="en-US" sz="1800" i="0" u="none" strike="noStrike" baseline="0" dirty="0" err="1">
                <a:latin typeface="Times New Roman" panose="02020603050405020304" pitchFamily="18" charset="0"/>
              </a:rPr>
              <a:t>Behaviour</a:t>
            </a:r>
            <a:r>
              <a:rPr lang="en-US" sz="1800" i="0" u="none" strike="noStrike" baseline="0" dirty="0">
                <a:latin typeface="Times New Roman" panose="02020603050405020304" pitchFamily="18" charset="0"/>
              </a:rPr>
              <a:t> of </a:t>
            </a:r>
            <a:r>
              <a:rPr lang="en-IN" sz="1800" i="0" u="none" strike="noStrike" baseline="0" dirty="0">
                <a:latin typeface="Times New Roman" panose="02020603050405020304" pitchFamily="18" charset="0"/>
              </a:rPr>
              <a:t>Pesticides by Farm Workers. </a:t>
            </a:r>
            <a:r>
              <a:rPr lang="en-IN" sz="1800" b="0" i="1" u="none" strike="noStrike" baseline="0" dirty="0">
                <a:latin typeface="Times New Roman" panose="02020603050405020304" pitchFamily="18" charset="0"/>
              </a:rPr>
              <a:t>Agricultural Economics Research Review. </a:t>
            </a:r>
            <a:r>
              <a:rPr lang="en-IN" sz="1800" b="0" u="none" strike="noStrike" baseline="0" dirty="0">
                <a:latin typeface="Times New Roman" panose="02020603050405020304" pitchFamily="18" charset="0"/>
              </a:rPr>
              <a:t>2009;</a:t>
            </a:r>
            <a:r>
              <a:rPr lang="en-US" sz="1800" b="0" i="0" u="none" strike="noStrike" baseline="0" dirty="0">
                <a:latin typeface="Times New Roman" panose="02020603050405020304" pitchFamily="18" charset="0"/>
              </a:rPr>
              <a:t>22(1):263-268.</a:t>
            </a:r>
          </a:p>
          <a:p>
            <a:pPr marL="342900" indent="-342900">
              <a:lnSpc>
                <a:spcPct val="150000"/>
              </a:lnSpc>
              <a:buAutoNum type="arabicPeriod" startAt="8"/>
            </a:pPr>
            <a:r>
              <a:rPr lang="en-IN" sz="1800" i="0" u="none" strike="noStrike" baseline="0" dirty="0">
                <a:latin typeface="Times New Roman" panose="02020603050405020304" pitchFamily="18" charset="0"/>
                <a:cs typeface="Times New Roman" panose="02020603050405020304" pitchFamily="18" charset="0"/>
              </a:rPr>
              <a:t>Khan, Muhammad</a:t>
            </a:r>
            <a:r>
              <a:rPr lang="en-US" i="0" dirty="0">
                <a:latin typeface="Times New Roman" panose="02020603050405020304" pitchFamily="18" charset="0"/>
                <a:cs typeface="Times New Roman" panose="02020603050405020304" pitchFamily="18" charset="0"/>
              </a:rPr>
              <a:t>. </a:t>
            </a:r>
            <a:r>
              <a:rPr lang="en-US" sz="1800" i="0" u="none" strike="noStrike" baseline="0" dirty="0">
                <a:latin typeface="Times New Roman" panose="02020603050405020304" pitchFamily="18" charset="0"/>
                <a:cs typeface="Times New Roman" panose="02020603050405020304" pitchFamily="18" charset="0"/>
              </a:rPr>
              <a:t>Adverse health effects, risk perception </a:t>
            </a:r>
            <a:r>
              <a:rPr lang="en-IN" sz="1800" i="0" u="none" strike="noStrike" baseline="0" dirty="0">
                <a:latin typeface="Times New Roman" panose="02020603050405020304" pitchFamily="18" charset="0"/>
                <a:cs typeface="Times New Roman" panose="02020603050405020304" pitchFamily="18" charset="0"/>
              </a:rPr>
              <a:t>and pesticide use </a:t>
            </a:r>
            <a:r>
              <a:rPr lang="en-IN" sz="1800" i="0" u="none" strike="noStrike" baseline="0" dirty="0" err="1">
                <a:latin typeface="Times New Roman" panose="02020603050405020304" pitchFamily="18" charset="0"/>
                <a:cs typeface="Times New Roman" panose="02020603050405020304" pitchFamily="18" charset="0"/>
              </a:rPr>
              <a:t>behavior</a:t>
            </a:r>
            <a:r>
              <a:rPr lang="en-IN" sz="1800" i="0" u="none" strike="noStrike" baseline="0" dirty="0">
                <a:latin typeface="Times New Roman" panose="02020603050405020304" pitchFamily="18" charset="0"/>
                <a:cs typeface="Times New Roman" panose="02020603050405020304" pitchFamily="18" charset="0"/>
              </a:rPr>
              <a:t>. </a:t>
            </a:r>
            <a:r>
              <a:rPr lang="en-IN" sz="1800" i="1" u="none" strike="noStrike" baseline="0" dirty="0">
                <a:latin typeface="Times New Roman" panose="02020603050405020304" pitchFamily="18" charset="0"/>
                <a:cs typeface="Times New Roman" panose="02020603050405020304" pitchFamily="18" charset="0"/>
              </a:rPr>
              <a:t>Munich Personal </a:t>
            </a:r>
            <a:r>
              <a:rPr lang="en-IN" sz="1800" i="1" u="none" strike="noStrike" baseline="0" dirty="0" err="1">
                <a:latin typeface="Times New Roman" panose="02020603050405020304" pitchFamily="18" charset="0"/>
                <a:cs typeface="Times New Roman" panose="02020603050405020304" pitchFamily="18" charset="0"/>
              </a:rPr>
              <a:t>RePEc</a:t>
            </a:r>
            <a:r>
              <a:rPr lang="en-IN" sz="1800" i="1" u="none" strike="noStrike" baseline="0" dirty="0">
                <a:latin typeface="Times New Roman" panose="02020603050405020304" pitchFamily="18" charset="0"/>
                <a:cs typeface="Times New Roman" panose="02020603050405020304" pitchFamily="18" charset="0"/>
              </a:rPr>
              <a:t> Archive. </a:t>
            </a:r>
            <a:r>
              <a:rPr lang="en-IN" sz="1800" u="none" strike="noStrike" baseline="0" dirty="0">
                <a:latin typeface="Times New Roman" panose="02020603050405020304" pitchFamily="18" charset="0"/>
                <a:cs typeface="Times New Roman" panose="02020603050405020304" pitchFamily="18" charset="0"/>
              </a:rPr>
              <a:t>2009;20(7):</a:t>
            </a:r>
            <a:r>
              <a:rPr lang="en-IN" sz="1800" i="0" u="none" strike="noStrike" baseline="0" dirty="0">
                <a:latin typeface="Times New Roman" panose="02020603050405020304" pitchFamily="18" charset="0"/>
                <a:cs typeface="Times New Roman" panose="02020603050405020304" pitchFamily="18" charset="0"/>
              </a:rPr>
              <a:t>16276.</a:t>
            </a:r>
          </a:p>
        </p:txBody>
      </p:sp>
      <p:sp>
        <p:nvSpPr>
          <p:cNvPr id="4" name="Slide Number Placeholder 3">
            <a:extLst>
              <a:ext uri="{FF2B5EF4-FFF2-40B4-BE49-F238E27FC236}">
                <a16:creationId xmlns:a16="http://schemas.microsoft.com/office/drawing/2014/main" id="{9822C619-1120-485E-80AE-1E3393EC3119}"/>
              </a:ext>
            </a:extLst>
          </p:cNvPr>
          <p:cNvSpPr>
            <a:spLocks noGrp="1"/>
          </p:cNvSpPr>
          <p:nvPr>
            <p:ph type="sldNum" sz="quarter" idx="12"/>
          </p:nvPr>
        </p:nvSpPr>
        <p:spPr/>
        <p:txBody>
          <a:bodyPr/>
          <a:lstStyle/>
          <a:p>
            <a:fld id="{5C3758DD-7464-4C44-B2F3-87DB7CD533DE}" type="slidenum">
              <a:rPr lang="en-IN" smtClean="0"/>
              <a:pPr/>
              <a:t>61</a:t>
            </a:fld>
            <a:endParaRPr lang="en-IN"/>
          </a:p>
        </p:txBody>
      </p:sp>
    </p:spTree>
    <p:extLst>
      <p:ext uri="{BB962C8B-B14F-4D97-AF65-F5344CB8AC3E}">
        <p14:creationId xmlns:p14="http://schemas.microsoft.com/office/powerpoint/2010/main" val="21709492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D2C6F8-6584-41FB-AC6B-AFF31E5EB381}"/>
              </a:ext>
            </a:extLst>
          </p:cNvPr>
          <p:cNvSpPr txBox="1"/>
          <p:nvPr/>
        </p:nvSpPr>
        <p:spPr>
          <a:xfrm>
            <a:off x="0" y="395475"/>
            <a:ext cx="11727402" cy="6275051"/>
          </a:xfrm>
          <a:prstGeom prst="rect">
            <a:avLst/>
          </a:prstGeom>
          <a:noFill/>
        </p:spPr>
        <p:txBody>
          <a:bodyPr wrap="square" rtlCol="0">
            <a:spAutoFit/>
          </a:bodyPr>
          <a:lstStyle/>
          <a:p>
            <a:pPr marL="342900" indent="-342900" algn="l">
              <a:lnSpc>
                <a:spcPct val="150000"/>
              </a:lnSpc>
              <a:buFont typeface="+mj-lt"/>
              <a:buAutoNum type="arabicPeriod" startAt="15"/>
            </a:pPr>
            <a:r>
              <a:rPr lang="en-US" sz="1800" i="0" u="none" strike="noStrike" baseline="0" dirty="0" err="1">
                <a:latin typeface="Times New Roman" panose="02020603050405020304" pitchFamily="18" charset="0"/>
                <a:cs typeface="Times New Roman" panose="02020603050405020304" pitchFamily="18" charset="0"/>
              </a:rPr>
              <a:t>Uram</a:t>
            </a:r>
            <a:r>
              <a:rPr lang="en-US" sz="1800" i="0" u="none" strike="noStrike" baseline="0" dirty="0">
                <a:latin typeface="Times New Roman" panose="02020603050405020304" pitchFamily="18" charset="0"/>
                <a:cs typeface="Times New Roman" panose="02020603050405020304" pitchFamily="18" charset="0"/>
              </a:rPr>
              <a:t> C. International regulation of the sale and use of pesticides.</a:t>
            </a:r>
            <a:r>
              <a:rPr lang="en-US" b="0" i="0" dirty="0">
                <a:solidFill>
                  <a:srgbClr val="212529"/>
                </a:solidFill>
                <a:effectLst/>
                <a:latin typeface="-apple-system"/>
              </a:rPr>
              <a:t> </a:t>
            </a:r>
            <a:r>
              <a:rPr lang="en-US" b="0" i="1" dirty="0">
                <a:solidFill>
                  <a:srgbClr val="212529"/>
                </a:solidFill>
                <a:effectLst/>
                <a:latin typeface="Times New Roman" panose="02020603050405020304" pitchFamily="18" charset="0"/>
                <a:cs typeface="Times New Roman" panose="02020603050405020304" pitchFamily="18" charset="0"/>
              </a:rPr>
              <a:t>Northwest Journal of  International Law and Business</a:t>
            </a:r>
            <a:r>
              <a:rPr lang="en-IN" sz="1800" i="1" u="none" strike="noStrike" baseline="0" dirty="0">
                <a:latin typeface="Times New Roman" panose="02020603050405020304" pitchFamily="18" charset="0"/>
                <a:cs typeface="Times New Roman" panose="02020603050405020304" pitchFamily="18" charset="0"/>
              </a:rPr>
              <a:t>. </a:t>
            </a:r>
            <a:r>
              <a:rPr lang="en-IN" sz="1800" u="none" strike="noStrike" baseline="0" dirty="0">
                <a:latin typeface="Times New Roman" panose="02020603050405020304" pitchFamily="18" charset="0"/>
                <a:cs typeface="Times New Roman" panose="02020603050405020304" pitchFamily="18" charset="0"/>
              </a:rPr>
              <a:t>1989;10(5):460</a:t>
            </a:r>
            <a:r>
              <a:rPr lang="en-IN" sz="1800" i="1" u="none" strike="noStrike" baseline="0" dirty="0">
                <a:latin typeface="Times New Roman" panose="02020603050405020304" pitchFamily="18" charset="0"/>
                <a:cs typeface="Times New Roman" panose="02020603050405020304" pitchFamily="18" charset="0"/>
              </a:rPr>
              <a:t>.</a:t>
            </a:r>
          </a:p>
          <a:p>
            <a:pPr marL="342900" indent="-342900" algn="l">
              <a:lnSpc>
                <a:spcPct val="150000"/>
              </a:lnSpc>
              <a:buFont typeface="+mj-lt"/>
              <a:buAutoNum type="arabicPeriod" startAt="15"/>
            </a:pPr>
            <a:r>
              <a:rPr lang="en-US" sz="1800" i="0" u="none" strike="noStrike" baseline="0" dirty="0" err="1">
                <a:latin typeface="Times New Roman" panose="02020603050405020304" pitchFamily="18" charset="0"/>
                <a:cs typeface="Times New Roman" panose="02020603050405020304" pitchFamily="18" charset="0"/>
              </a:rPr>
              <a:t>Aktar</a:t>
            </a:r>
            <a:r>
              <a:rPr lang="en-US" sz="1800" i="0" u="none" strike="noStrike" baseline="0" dirty="0">
                <a:latin typeface="Times New Roman" panose="02020603050405020304" pitchFamily="18" charset="0"/>
                <a:cs typeface="Times New Roman" panose="02020603050405020304" pitchFamily="18" charset="0"/>
              </a:rPr>
              <a:t> W, Sengupta D, Chowdhury A. Impact of pesticides use in agriculture: their benefits and hazards.</a:t>
            </a:r>
            <a:r>
              <a:rPr lang="en-IN" b="0" i="0" dirty="0">
                <a:solidFill>
                  <a:srgbClr val="3C4043"/>
                </a:solidFill>
                <a:effectLst/>
                <a:latin typeface="arial" panose="020B0604020202020204" pitchFamily="34" charset="0"/>
              </a:rPr>
              <a:t> </a:t>
            </a:r>
            <a:r>
              <a:rPr lang="en-IN" b="0" i="1" dirty="0" err="1">
                <a:effectLst/>
                <a:latin typeface="Times New Roman" panose="02020603050405020304" pitchFamily="18" charset="0"/>
                <a:cs typeface="Times New Roman" panose="02020603050405020304" pitchFamily="18" charset="0"/>
              </a:rPr>
              <a:t>Interdisciplinay</a:t>
            </a:r>
            <a:r>
              <a:rPr lang="en-IN" b="0" i="1" dirty="0">
                <a:effectLst/>
                <a:latin typeface="Times New Roman" panose="02020603050405020304" pitchFamily="18" charset="0"/>
                <a:cs typeface="Times New Roman" panose="02020603050405020304" pitchFamily="18" charset="0"/>
              </a:rPr>
              <a:t> Toxicology</a:t>
            </a:r>
            <a:r>
              <a:rPr lang="en-US" sz="1800" i="0" u="none" strike="noStrike" baseline="0" dirty="0">
                <a:latin typeface="Times New Roman" panose="02020603050405020304" pitchFamily="18" charset="0"/>
                <a:cs typeface="Times New Roman" panose="02020603050405020304" pitchFamily="18" charset="0"/>
              </a:rPr>
              <a:t>. 2009;2(1):1–12.</a:t>
            </a:r>
          </a:p>
          <a:p>
            <a:pPr marL="342900" indent="-342900" algn="l">
              <a:lnSpc>
                <a:spcPct val="150000"/>
              </a:lnSpc>
              <a:buFont typeface="+mj-lt"/>
              <a:buAutoNum type="arabicPeriod" startAt="15"/>
            </a:pPr>
            <a:r>
              <a:rPr lang="en-US" sz="1800" i="0" u="none" strike="noStrike" baseline="0" dirty="0" err="1">
                <a:latin typeface="Times New Roman" panose="02020603050405020304" pitchFamily="18" charset="0"/>
                <a:cs typeface="Times New Roman" panose="02020603050405020304" pitchFamily="18" charset="0"/>
              </a:rPr>
              <a:t>Ecobichon</a:t>
            </a:r>
            <a:r>
              <a:rPr lang="en-US" sz="1800" i="0" u="none" strike="noStrike" baseline="0" dirty="0">
                <a:latin typeface="Times New Roman" panose="02020603050405020304" pitchFamily="18" charset="0"/>
                <a:cs typeface="Times New Roman" panose="02020603050405020304" pitchFamily="18" charset="0"/>
              </a:rPr>
              <a:t> D. Pesticide use in developing countries. </a:t>
            </a:r>
            <a:r>
              <a:rPr lang="en-US" sz="1800" i="1" u="none" strike="noStrike" baseline="0" dirty="0">
                <a:latin typeface="Times New Roman" panose="02020603050405020304" pitchFamily="18" charset="0"/>
                <a:cs typeface="Times New Roman" panose="02020603050405020304" pitchFamily="18" charset="0"/>
              </a:rPr>
              <a:t>Toxicology</a:t>
            </a:r>
            <a:r>
              <a:rPr lang="en-US" sz="1800" i="0" u="none" strike="noStrike" baseline="0" dirty="0">
                <a:latin typeface="Times New Roman" panose="02020603050405020304" pitchFamily="18" charset="0"/>
                <a:cs typeface="Times New Roman" panose="02020603050405020304" pitchFamily="18" charset="0"/>
              </a:rPr>
              <a:t>. 2001;160(8):27–33.</a:t>
            </a:r>
          </a:p>
          <a:p>
            <a:pPr marL="342900" indent="-342900" algn="l">
              <a:lnSpc>
                <a:spcPct val="150000"/>
              </a:lnSpc>
              <a:buFont typeface="+mj-lt"/>
              <a:buAutoNum type="arabicPeriod" startAt="15"/>
            </a:pPr>
            <a:r>
              <a:rPr lang="en-US" sz="1800" i="0" u="none" strike="noStrike" baseline="0" dirty="0">
                <a:latin typeface="Times New Roman" panose="02020603050405020304" pitchFamily="18" charset="0"/>
                <a:cs typeface="Times New Roman" panose="02020603050405020304" pitchFamily="18" charset="0"/>
              </a:rPr>
              <a:t>WHO in collaboration with UNEP. Public Health impact of pesticides used in agriculture. Geneva: </a:t>
            </a:r>
            <a:r>
              <a:rPr lang="en-IN" sz="1800" i="0" u="none" strike="noStrike" baseline="0" dirty="0">
                <a:latin typeface="Times New Roman" panose="02020603050405020304" pitchFamily="18" charset="0"/>
                <a:cs typeface="Times New Roman" panose="02020603050405020304" pitchFamily="18" charset="0"/>
              </a:rPr>
              <a:t>World Health Organization; 1990.</a:t>
            </a:r>
          </a:p>
          <a:p>
            <a:pPr marL="342900" indent="-342900" algn="l">
              <a:lnSpc>
                <a:spcPct val="150000"/>
              </a:lnSpc>
              <a:buFont typeface="+mj-lt"/>
              <a:buAutoNum type="arabicPeriod" startAt="15"/>
            </a:pPr>
            <a:r>
              <a:rPr lang="en-IN" sz="1800" i="0" u="none" strike="noStrike" baseline="0" dirty="0" err="1">
                <a:latin typeface="Times New Roman" panose="02020603050405020304" pitchFamily="18" charset="0"/>
                <a:cs typeface="Times New Roman" panose="02020603050405020304" pitchFamily="18" charset="0"/>
              </a:rPr>
              <a:t>Wesseling</a:t>
            </a:r>
            <a:r>
              <a:rPr lang="en-IN" sz="1800" i="0" u="none" strike="noStrike" baseline="0" dirty="0">
                <a:latin typeface="Times New Roman" panose="02020603050405020304" pitchFamily="18" charset="0"/>
                <a:cs typeface="Times New Roman" panose="02020603050405020304" pitchFamily="18" charset="0"/>
              </a:rPr>
              <a:t> C, </a:t>
            </a:r>
            <a:r>
              <a:rPr lang="en-IN" sz="1800" i="0" u="none" strike="noStrike" baseline="0" dirty="0" err="1">
                <a:latin typeface="Times New Roman" panose="02020603050405020304" pitchFamily="18" charset="0"/>
                <a:cs typeface="Times New Roman" panose="02020603050405020304" pitchFamily="18" charset="0"/>
              </a:rPr>
              <a:t>Ahlbom</a:t>
            </a:r>
            <a:r>
              <a:rPr lang="en-IN" sz="1800" i="0" u="none" strike="noStrike" baseline="0" dirty="0">
                <a:latin typeface="Times New Roman" panose="02020603050405020304" pitchFamily="18" charset="0"/>
                <a:cs typeface="Times New Roman" panose="02020603050405020304" pitchFamily="18" charset="0"/>
              </a:rPr>
              <a:t> A, </a:t>
            </a:r>
            <a:r>
              <a:rPr lang="en-IN" sz="1800" i="0" u="none" strike="noStrike" baseline="0" dirty="0" err="1">
                <a:latin typeface="Times New Roman" panose="02020603050405020304" pitchFamily="18" charset="0"/>
                <a:cs typeface="Times New Roman" panose="02020603050405020304" pitchFamily="18" charset="0"/>
              </a:rPr>
              <a:t>Antich</a:t>
            </a:r>
            <a:r>
              <a:rPr lang="en-IN" sz="1800" i="0" u="none" strike="noStrike" baseline="0" dirty="0">
                <a:latin typeface="Times New Roman" panose="02020603050405020304" pitchFamily="18" charset="0"/>
                <a:cs typeface="Times New Roman" panose="02020603050405020304" pitchFamily="18" charset="0"/>
              </a:rPr>
              <a:t> H, Rodriguez AC, Castro R. Cancer and banana plantation workers </a:t>
            </a:r>
            <a:r>
              <a:rPr lang="it-IT" sz="1800" i="0" u="none" strike="noStrike" baseline="0" dirty="0">
                <a:latin typeface="Times New Roman" panose="02020603050405020304" pitchFamily="18" charset="0"/>
                <a:cs typeface="Times New Roman" panose="02020603050405020304" pitchFamily="18" charset="0"/>
              </a:rPr>
              <a:t>in Costa Rica.</a:t>
            </a:r>
            <a:r>
              <a:rPr lang="en-IN" b="0" i="0" dirty="0">
                <a:solidFill>
                  <a:srgbClr val="222222"/>
                </a:solidFill>
                <a:effectLst/>
                <a:latin typeface="arial" panose="020B0604020202020204" pitchFamily="34" charset="0"/>
              </a:rPr>
              <a:t> </a:t>
            </a:r>
            <a:r>
              <a:rPr lang="en-IN" b="0" i="1" dirty="0">
                <a:solidFill>
                  <a:srgbClr val="222222"/>
                </a:solidFill>
                <a:effectLst/>
                <a:latin typeface="Times New Roman" panose="02020603050405020304" pitchFamily="18" charset="0"/>
                <a:cs typeface="Times New Roman" panose="02020603050405020304" pitchFamily="18" charset="0"/>
              </a:rPr>
              <a:t>International Journal of Epidemiology</a:t>
            </a:r>
            <a:r>
              <a:rPr lang="it-IT" sz="1800" i="0" u="none" strike="noStrike" baseline="0" dirty="0">
                <a:latin typeface="Times New Roman" panose="02020603050405020304" pitchFamily="18" charset="0"/>
                <a:cs typeface="Times New Roman" panose="02020603050405020304" pitchFamily="18" charset="0"/>
              </a:rPr>
              <a:t>. 1996;25(6):1125–1131.</a:t>
            </a:r>
            <a:endParaRPr lang="it-IT" dirty="0">
              <a:latin typeface="Times New Roman" panose="02020603050405020304" pitchFamily="18" charset="0"/>
              <a:cs typeface="Times New Roman" panose="02020603050405020304" pitchFamily="18" charset="0"/>
            </a:endParaRPr>
          </a:p>
          <a:p>
            <a:pPr marL="342900" indent="-342900" algn="l">
              <a:lnSpc>
                <a:spcPct val="150000"/>
              </a:lnSpc>
              <a:buFont typeface="+mj-lt"/>
              <a:buAutoNum type="arabicPeriod" startAt="15"/>
            </a:pPr>
            <a:r>
              <a:rPr lang="en-US" sz="1800" i="0" u="none" strike="noStrike" baseline="0" dirty="0">
                <a:latin typeface="Times New Roman" panose="02020603050405020304" pitchFamily="18" charset="0"/>
                <a:cs typeface="Times New Roman" panose="02020603050405020304" pitchFamily="18" charset="0"/>
              </a:rPr>
              <a:t>Dinham B. The Pesticide Hazard: A Global Health and Environment Audit. Atlantic Highlands, NJ: </a:t>
            </a:r>
            <a:r>
              <a:rPr lang="en-IN" sz="1800" i="0" u="none" strike="noStrike" baseline="0" dirty="0">
                <a:latin typeface="Times New Roman" panose="02020603050405020304" pitchFamily="18" charset="0"/>
                <a:cs typeface="Times New Roman" panose="02020603050405020304" pitchFamily="18" charset="0"/>
              </a:rPr>
              <a:t>Zed Books;1993.</a:t>
            </a:r>
          </a:p>
          <a:p>
            <a:pPr marL="342900" indent="-342900" algn="l">
              <a:lnSpc>
                <a:spcPct val="150000"/>
              </a:lnSpc>
              <a:buFont typeface="+mj-lt"/>
              <a:buAutoNum type="arabicPeriod" startAt="15"/>
            </a:pPr>
            <a:r>
              <a:rPr lang="en-IN" dirty="0" err="1">
                <a:latin typeface="Times New Roman" panose="02020603050405020304" pitchFamily="18" charset="0"/>
                <a:cs typeface="Times New Roman" panose="02020603050405020304" pitchFamily="18" charset="0"/>
              </a:rPr>
              <a:t>Ntow</a:t>
            </a:r>
            <a:r>
              <a:rPr lang="en-IN" dirty="0">
                <a:latin typeface="Times New Roman" panose="02020603050405020304" pitchFamily="18" charset="0"/>
                <a:cs typeface="Times New Roman" panose="02020603050405020304" pitchFamily="18" charset="0"/>
              </a:rPr>
              <a:t> WJ, </a:t>
            </a:r>
            <a:r>
              <a:rPr lang="en-IN" dirty="0" err="1">
                <a:latin typeface="Times New Roman" panose="02020603050405020304" pitchFamily="18" charset="0"/>
                <a:cs typeface="Times New Roman" panose="02020603050405020304" pitchFamily="18" charset="0"/>
              </a:rPr>
              <a:t>Gijzen</a:t>
            </a:r>
            <a:r>
              <a:rPr lang="en-IN" dirty="0">
                <a:latin typeface="Times New Roman" panose="02020603050405020304" pitchFamily="18" charset="0"/>
                <a:cs typeface="Times New Roman" panose="02020603050405020304" pitchFamily="18" charset="0"/>
              </a:rPr>
              <a:t> HJ, </a:t>
            </a:r>
            <a:r>
              <a:rPr lang="en-IN" dirty="0" err="1">
                <a:latin typeface="Times New Roman" panose="02020603050405020304" pitchFamily="18" charset="0"/>
                <a:cs typeface="Times New Roman" panose="02020603050405020304" pitchFamily="18" charset="0"/>
              </a:rPr>
              <a:t>Kelderman</a:t>
            </a:r>
            <a:r>
              <a:rPr lang="en-IN" dirty="0">
                <a:latin typeface="Times New Roman" panose="02020603050405020304" pitchFamily="18" charset="0"/>
                <a:cs typeface="Times New Roman" panose="02020603050405020304" pitchFamily="18" charset="0"/>
              </a:rPr>
              <a:t> P, </a:t>
            </a:r>
            <a:r>
              <a:rPr lang="en-IN" dirty="0" err="1">
                <a:latin typeface="Times New Roman" panose="02020603050405020304" pitchFamily="18" charset="0"/>
                <a:cs typeface="Times New Roman" panose="02020603050405020304" pitchFamily="18" charset="0"/>
              </a:rPr>
              <a:t>Drechsel</a:t>
            </a:r>
            <a:r>
              <a:rPr lang="en-IN" dirty="0">
                <a:latin typeface="Times New Roman" panose="02020603050405020304" pitchFamily="18" charset="0"/>
                <a:cs typeface="Times New Roman" panose="02020603050405020304" pitchFamily="18" charset="0"/>
              </a:rPr>
              <a:t> P. Farmer perceptions and pesticide use practices in vegetable production in Ghana. </a:t>
            </a:r>
            <a:r>
              <a:rPr lang="en-IN" i="1" dirty="0">
                <a:latin typeface="Times New Roman" panose="02020603050405020304" pitchFamily="18" charset="0"/>
                <a:cs typeface="Times New Roman" panose="02020603050405020304" pitchFamily="18" charset="0"/>
              </a:rPr>
              <a:t>Pest management science</a:t>
            </a:r>
            <a:r>
              <a:rPr lang="en-IN" dirty="0">
                <a:latin typeface="Times New Roman" panose="02020603050405020304" pitchFamily="18" charset="0"/>
                <a:cs typeface="Times New Roman" panose="02020603050405020304" pitchFamily="18" charset="0"/>
              </a:rPr>
              <a:t>. 2006;62(4):356-365. </a:t>
            </a:r>
          </a:p>
          <a:p>
            <a:pPr marL="342900" indent="-342900" algn="l">
              <a:lnSpc>
                <a:spcPct val="150000"/>
              </a:lnSpc>
              <a:buFont typeface="+mj-lt"/>
              <a:buAutoNum type="arabicPeriod" startAt="15"/>
            </a:pPr>
            <a:r>
              <a:rPr lang="en-IN" dirty="0">
                <a:latin typeface="Times New Roman" panose="02020603050405020304" pitchFamily="18" charset="0"/>
                <a:cs typeface="Times New Roman" panose="02020603050405020304" pitchFamily="18" charset="0"/>
              </a:rPr>
              <a:t>Jones Ak , </a:t>
            </a:r>
            <a:r>
              <a:rPr lang="en-IN" dirty="0" err="1">
                <a:latin typeface="Times New Roman" panose="02020603050405020304" pitchFamily="18" charset="0"/>
                <a:cs typeface="Times New Roman" panose="02020603050405020304" pitchFamily="18" charset="0"/>
              </a:rPr>
              <a:t>Elingarami</a:t>
            </a:r>
            <a:r>
              <a:rPr lang="en-IN" dirty="0">
                <a:latin typeface="Times New Roman" panose="02020603050405020304" pitchFamily="18" charset="0"/>
                <a:cs typeface="Times New Roman" panose="02020603050405020304" pitchFamily="18" charset="0"/>
              </a:rPr>
              <a:t> S, Omowunmi S and Patrick AN. </a:t>
            </a:r>
            <a:r>
              <a:rPr lang="en-US" dirty="0">
                <a:latin typeface="Times New Roman" panose="02020603050405020304" pitchFamily="18" charset="0"/>
                <a:cs typeface="Times New Roman" panose="02020603050405020304" pitchFamily="18" charset="0"/>
              </a:rPr>
              <a:t>Biomonitoring of Acetylcholinesterase (</a:t>
            </a:r>
            <a:r>
              <a:rPr lang="en-US" dirty="0" err="1">
                <a:latin typeface="Times New Roman" panose="02020603050405020304" pitchFamily="18" charset="0"/>
                <a:cs typeface="Times New Roman" panose="02020603050405020304" pitchFamily="18" charset="0"/>
              </a:rPr>
              <a:t>AChE</a:t>
            </a:r>
            <a:r>
              <a:rPr lang="en-US" dirty="0">
                <a:latin typeface="Times New Roman" panose="02020603050405020304" pitchFamily="18" charset="0"/>
                <a:cs typeface="Times New Roman" panose="02020603050405020304" pitchFamily="18" charset="0"/>
              </a:rPr>
              <a:t>) Activity among Smallholder Horticultural Farmers Occupationally Exposed to Mixtures of Pesticides in Tanzania. </a:t>
            </a:r>
            <a:r>
              <a:rPr lang="en-US" i="1" dirty="0">
                <a:latin typeface="Times New Roman" panose="02020603050405020304" pitchFamily="18" charset="0"/>
                <a:cs typeface="Times New Roman" panose="02020603050405020304" pitchFamily="18" charset="0"/>
              </a:rPr>
              <a:t>Journal of Environmental and Public Health. </a:t>
            </a:r>
            <a:r>
              <a:rPr lang="en-US" dirty="0">
                <a:latin typeface="Times New Roman" panose="02020603050405020304" pitchFamily="18" charset="0"/>
                <a:cs typeface="Times New Roman" panose="02020603050405020304" pitchFamily="18" charset="0"/>
              </a:rPr>
              <a:t>2019;2(1):1-11.</a:t>
            </a:r>
          </a:p>
        </p:txBody>
      </p:sp>
      <p:sp>
        <p:nvSpPr>
          <p:cNvPr id="4" name="Slide Number Placeholder 3">
            <a:extLst>
              <a:ext uri="{FF2B5EF4-FFF2-40B4-BE49-F238E27FC236}">
                <a16:creationId xmlns:a16="http://schemas.microsoft.com/office/drawing/2014/main" id="{0DA91C54-EE06-4EA0-BDD2-0468057B5B22}"/>
              </a:ext>
            </a:extLst>
          </p:cNvPr>
          <p:cNvSpPr>
            <a:spLocks noGrp="1"/>
          </p:cNvSpPr>
          <p:nvPr>
            <p:ph type="sldNum" sz="quarter" idx="12"/>
          </p:nvPr>
        </p:nvSpPr>
        <p:spPr/>
        <p:txBody>
          <a:bodyPr/>
          <a:lstStyle/>
          <a:p>
            <a:fld id="{5C3758DD-7464-4C44-B2F3-87DB7CD533DE}" type="slidenum">
              <a:rPr lang="en-IN" smtClean="0"/>
              <a:pPr/>
              <a:t>62</a:t>
            </a:fld>
            <a:endParaRPr lang="en-IN"/>
          </a:p>
        </p:txBody>
      </p:sp>
    </p:spTree>
    <p:extLst>
      <p:ext uri="{BB962C8B-B14F-4D97-AF65-F5344CB8AC3E}">
        <p14:creationId xmlns:p14="http://schemas.microsoft.com/office/powerpoint/2010/main" val="35229804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B33DAF-B00D-4D90-9D7D-42E4FBAE3F65}"/>
              </a:ext>
            </a:extLst>
          </p:cNvPr>
          <p:cNvSpPr txBox="1"/>
          <p:nvPr/>
        </p:nvSpPr>
        <p:spPr>
          <a:xfrm>
            <a:off x="140483" y="280670"/>
            <a:ext cx="11911033" cy="5859553"/>
          </a:xfrm>
          <a:prstGeom prst="rect">
            <a:avLst/>
          </a:prstGeom>
          <a:noFill/>
        </p:spPr>
        <p:txBody>
          <a:bodyPr wrap="square">
            <a:spAutoFit/>
          </a:bodyPr>
          <a:lstStyle/>
          <a:p>
            <a:pPr marL="342900" indent="-342900" algn="just">
              <a:lnSpc>
                <a:spcPct val="150000"/>
              </a:lnSpc>
              <a:buFont typeface="+mj-lt"/>
              <a:buAutoNum type="arabicPeriod" startAt="23"/>
            </a:pPr>
            <a:r>
              <a:rPr lang="en-IN" dirty="0">
                <a:latin typeface="Times New Roman" panose="02020603050405020304" pitchFamily="18" charset="0"/>
                <a:cs typeface="Times New Roman" panose="02020603050405020304" pitchFamily="18" charset="0"/>
              </a:rPr>
              <a:t>Muhammad K. </a:t>
            </a:r>
            <a:r>
              <a:rPr lang="en-US" dirty="0">
                <a:latin typeface="Times New Roman" panose="02020603050405020304" pitchFamily="18" charset="0"/>
                <a:cs typeface="Times New Roman" panose="02020603050405020304" pitchFamily="18" charset="0"/>
              </a:rPr>
              <a:t>Adverse health effects, risk perception and pesticide use behavior. </a:t>
            </a:r>
            <a:r>
              <a:rPr lang="en-US" i="1" dirty="0">
                <a:latin typeface="Times New Roman" panose="02020603050405020304" pitchFamily="18" charset="0"/>
                <a:cs typeface="Times New Roman" panose="02020603050405020304" pitchFamily="18" charset="0"/>
              </a:rPr>
              <a:t>Munich Personal </a:t>
            </a:r>
            <a:r>
              <a:rPr lang="en-US" i="1" dirty="0" err="1">
                <a:latin typeface="Times New Roman" panose="02020603050405020304" pitchFamily="18" charset="0"/>
                <a:cs typeface="Times New Roman" panose="02020603050405020304" pitchFamily="18" charset="0"/>
              </a:rPr>
              <a:t>RePEc</a:t>
            </a:r>
            <a:r>
              <a:rPr lang="en-US" i="1" dirty="0">
                <a:latin typeface="Times New Roman" panose="02020603050405020304" pitchFamily="18" charset="0"/>
                <a:cs typeface="Times New Roman" panose="02020603050405020304" pitchFamily="18" charset="0"/>
              </a:rPr>
              <a:t> Archive.</a:t>
            </a:r>
            <a:r>
              <a:rPr lang="en-US" dirty="0">
                <a:latin typeface="Times New Roman" panose="02020603050405020304" pitchFamily="18" charset="0"/>
                <a:cs typeface="Times New Roman" panose="02020603050405020304" pitchFamily="18" charset="0"/>
              </a:rPr>
              <a:t>2009;5(7):16276-16296</a:t>
            </a:r>
          </a:p>
          <a:p>
            <a:pPr marL="342900" indent="-342900" algn="just">
              <a:lnSpc>
                <a:spcPct val="150000"/>
              </a:lnSpc>
              <a:buFont typeface="+mj-lt"/>
              <a:buAutoNum type="arabicPeriod" startAt="24"/>
            </a:pPr>
            <a:r>
              <a:rPr lang="en-IN" dirty="0" err="1">
                <a:latin typeface="Times New Roman" panose="02020603050405020304" pitchFamily="18" charset="0"/>
                <a:cs typeface="Times New Roman" panose="02020603050405020304" pitchFamily="18" charset="0"/>
              </a:rPr>
              <a:t>Dilek</a:t>
            </a:r>
            <a:r>
              <a:rPr lang="en-IN" dirty="0">
                <a:latin typeface="Times New Roman" panose="02020603050405020304" pitchFamily="18" charset="0"/>
                <a:cs typeface="Times New Roman" panose="02020603050405020304" pitchFamily="18" charset="0"/>
              </a:rPr>
              <a:t> O, </a:t>
            </a:r>
            <a:r>
              <a:rPr lang="en-IN" dirty="0" err="1">
                <a:latin typeface="Times New Roman" panose="02020603050405020304" pitchFamily="18" charset="0"/>
                <a:cs typeface="Times New Roman" panose="02020603050405020304" pitchFamily="18" charset="0"/>
              </a:rPr>
              <a:t>Burak</a:t>
            </a:r>
            <a:r>
              <a:rPr lang="en-IN" dirty="0">
                <a:latin typeface="Times New Roman" panose="02020603050405020304" pitchFamily="18" charset="0"/>
                <a:cs typeface="Times New Roman" panose="02020603050405020304" pitchFamily="18" charset="0"/>
              </a:rPr>
              <a:t> K , </a:t>
            </a:r>
            <a:r>
              <a:rPr lang="en-IN" dirty="0" err="1">
                <a:latin typeface="Times New Roman" panose="02020603050405020304" pitchFamily="18" charset="0"/>
                <a:cs typeface="Times New Roman" panose="02020603050405020304" pitchFamily="18" charset="0"/>
              </a:rPr>
              <a:t>AyGegul</a:t>
            </a:r>
            <a:r>
              <a:rPr lang="en-IN" dirty="0">
                <a:latin typeface="Times New Roman" panose="02020603050405020304" pitchFamily="18" charset="0"/>
                <a:cs typeface="Times New Roman" panose="02020603050405020304" pitchFamily="18" charset="0"/>
              </a:rPr>
              <a:t> K, Muhsin A, </a:t>
            </a:r>
            <a:r>
              <a:rPr lang="en-IN" dirty="0" err="1">
                <a:latin typeface="Times New Roman" panose="02020603050405020304" pitchFamily="18" charset="0"/>
                <a:cs typeface="Times New Roman" panose="02020603050405020304" pitchFamily="18" charset="0"/>
              </a:rPr>
              <a:t>Hüseyin</a:t>
            </a:r>
            <a:r>
              <a:rPr lang="en-IN" dirty="0">
                <a:latin typeface="Times New Roman" panose="02020603050405020304" pitchFamily="18" charset="0"/>
                <a:cs typeface="Times New Roman" panose="02020603050405020304" pitchFamily="18" charset="0"/>
              </a:rPr>
              <a:t> E. </a:t>
            </a:r>
            <a:r>
              <a:rPr lang="en-US" dirty="0">
                <a:latin typeface="Times New Roman" panose="02020603050405020304" pitchFamily="18" charset="0"/>
                <a:cs typeface="Times New Roman" panose="02020603050405020304" pitchFamily="18" charset="0"/>
              </a:rPr>
              <a:t>Knowledge Level, Attitude, and Behaviors of Farmers in </a:t>
            </a:r>
            <a:r>
              <a:rPr lang="en-US" dirty="0" err="1">
                <a:latin typeface="Times New Roman" panose="02020603050405020304" pitchFamily="18" charset="0"/>
                <a:cs typeface="Times New Roman" panose="02020603050405020304" pitchFamily="18" charset="0"/>
              </a:rPr>
              <a:t>Çukurova</a:t>
            </a:r>
            <a:r>
              <a:rPr lang="en-US" dirty="0">
                <a:latin typeface="Times New Roman" panose="02020603050405020304" pitchFamily="18" charset="0"/>
                <a:cs typeface="Times New Roman" panose="02020603050405020304" pitchFamily="18" charset="0"/>
              </a:rPr>
              <a:t> Region regarding the Use of Pesticides. </a:t>
            </a:r>
            <a:r>
              <a:rPr lang="en-US" i="1" dirty="0">
                <a:latin typeface="Times New Roman" panose="02020603050405020304" pitchFamily="18" charset="0"/>
                <a:cs typeface="Times New Roman" panose="02020603050405020304" pitchFamily="18" charset="0"/>
              </a:rPr>
              <a:t>BioMed Research International</a:t>
            </a:r>
            <a:r>
              <a:rPr lang="en-US" dirty="0">
                <a:latin typeface="Times New Roman" panose="02020603050405020304" pitchFamily="18" charset="0"/>
                <a:cs typeface="Times New Roman" panose="02020603050405020304" pitchFamily="18" charset="0"/>
              </a:rPr>
              <a:t>. 2018;2(8):1-7</a:t>
            </a:r>
          </a:p>
          <a:p>
            <a:pPr marL="342900" indent="-342900" algn="just">
              <a:lnSpc>
                <a:spcPct val="150000"/>
              </a:lnSpc>
              <a:buFont typeface="+mj-lt"/>
              <a:buAutoNum type="arabicPeriod" startAt="24"/>
            </a:pPr>
            <a:r>
              <a:rPr lang="en-US" dirty="0">
                <a:latin typeface="Times New Roman" panose="02020603050405020304" pitchFamily="18" charset="0"/>
                <a:cs typeface="Times New Roman" panose="02020603050405020304" pitchFamily="18" charset="0"/>
              </a:rPr>
              <a:t>Zhang HH and Lu W. Adaptive- LASSO for Cox’s proportional hazard model. </a:t>
            </a:r>
            <a:r>
              <a:rPr lang="en-US" i="1" dirty="0" err="1">
                <a:latin typeface="Times New Roman" panose="02020603050405020304" pitchFamily="18" charset="0"/>
                <a:cs typeface="Times New Roman" panose="02020603050405020304" pitchFamily="18" charset="0"/>
              </a:rPr>
              <a:t>Reasearch</a:t>
            </a:r>
            <a:r>
              <a:rPr lang="en-US" i="1" dirty="0">
                <a:latin typeface="Times New Roman" panose="02020603050405020304" pitchFamily="18" charset="0"/>
                <a:cs typeface="Times New Roman" panose="02020603050405020304" pitchFamily="18" charset="0"/>
              </a:rPr>
              <a:t> Gate.</a:t>
            </a:r>
            <a:r>
              <a:rPr lang="en-US" dirty="0">
                <a:latin typeface="Times New Roman" panose="02020603050405020304" pitchFamily="18" charset="0"/>
                <a:cs typeface="Times New Roman" panose="02020603050405020304" pitchFamily="18" charset="0"/>
              </a:rPr>
              <a:t> 2007;94(3):691-703. </a:t>
            </a:r>
          </a:p>
          <a:p>
            <a:pPr marL="342900" indent="-342900" algn="just">
              <a:lnSpc>
                <a:spcPct val="150000"/>
              </a:lnSpc>
              <a:buFont typeface="+mj-lt"/>
              <a:buAutoNum type="arabicPeriod" startAt="24"/>
            </a:pPr>
            <a:r>
              <a:rPr lang="nn-NO" dirty="0">
                <a:latin typeface="Times New Roman" panose="02020603050405020304" pitchFamily="18" charset="0"/>
                <a:cs typeface="Times New Roman" panose="02020603050405020304" pitchFamily="18" charset="0"/>
              </a:rPr>
              <a:t>Yuanying D, Hongmei D, Ming Z </a:t>
            </a:r>
            <a:r>
              <a:rPr lang="nn-NO" i="1" dirty="0">
                <a:latin typeface="Times New Roman" panose="02020603050405020304" pitchFamily="18" charset="0"/>
                <a:cs typeface="Times New Roman" panose="02020603050405020304" pitchFamily="18" charset="0"/>
              </a:rPr>
              <a:t>et al</a:t>
            </a:r>
            <a:r>
              <a:rPr lang="nn-NO"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Knowledge and behavior regarding pesticide use: a survey among caregivers of children aged 1–6 years from rural China. </a:t>
            </a:r>
            <a:r>
              <a:rPr lang="en-US" i="1" dirty="0">
                <a:latin typeface="Times New Roman" panose="02020603050405020304" pitchFamily="18" charset="0"/>
                <a:cs typeface="Times New Roman" panose="02020603050405020304" pitchFamily="18" charset="0"/>
              </a:rPr>
              <a:t>Environmental Science and Pollution Research</a:t>
            </a:r>
            <a:r>
              <a:rPr lang="en-US" dirty="0">
                <a:latin typeface="Times New Roman" panose="02020603050405020304" pitchFamily="18" charset="0"/>
                <a:cs typeface="Times New Roman" panose="02020603050405020304" pitchFamily="18" charset="0"/>
              </a:rPr>
              <a:t>. 2019;6(7):23037–23043.</a:t>
            </a:r>
          </a:p>
          <a:p>
            <a:pPr marL="342900" indent="-342900" algn="just">
              <a:lnSpc>
                <a:spcPct val="150000"/>
              </a:lnSpc>
              <a:buFont typeface="+mj-lt"/>
              <a:buAutoNum type="arabicPeriod" startAt="24"/>
            </a:pPr>
            <a:r>
              <a:rPr lang="en-US" dirty="0" err="1">
                <a:latin typeface="Times New Roman" panose="02020603050405020304" pitchFamily="18" charset="0"/>
                <a:cs typeface="Times New Roman" panose="02020603050405020304" pitchFamily="18" charset="0"/>
              </a:rPr>
              <a:t>Mubushar</a:t>
            </a:r>
            <a:r>
              <a:rPr lang="en-US" dirty="0">
                <a:latin typeface="Times New Roman" panose="02020603050405020304" pitchFamily="18" charset="0"/>
                <a:cs typeface="Times New Roman" panose="02020603050405020304" pitchFamily="18" charset="0"/>
              </a:rPr>
              <a:t> M, </a:t>
            </a:r>
            <a:r>
              <a:rPr lang="en-US" dirty="0" err="1">
                <a:latin typeface="Times New Roman" panose="02020603050405020304" pitchFamily="18" charset="0"/>
                <a:cs typeface="Times New Roman" panose="02020603050405020304" pitchFamily="18" charset="0"/>
              </a:rPr>
              <a:t>Aldosari</a:t>
            </a:r>
            <a:r>
              <a:rPr lang="en-US" dirty="0">
                <a:latin typeface="Times New Roman" panose="02020603050405020304" pitchFamily="18" charset="0"/>
                <a:cs typeface="Times New Roman" panose="02020603050405020304" pitchFamily="18" charset="0"/>
              </a:rPr>
              <a:t> FO, </a:t>
            </a:r>
            <a:r>
              <a:rPr lang="en-US" dirty="0" err="1">
                <a:latin typeface="Times New Roman" panose="02020603050405020304" pitchFamily="18" charset="0"/>
                <a:cs typeface="Times New Roman" panose="02020603050405020304" pitchFamily="18" charset="0"/>
              </a:rPr>
              <a:t>Baig</a:t>
            </a:r>
            <a:r>
              <a:rPr lang="en-US" dirty="0">
                <a:latin typeface="Times New Roman" panose="02020603050405020304" pitchFamily="18" charset="0"/>
                <a:cs typeface="Times New Roman" panose="02020603050405020304" pitchFamily="18" charset="0"/>
              </a:rPr>
              <a:t> MB, Alotaibi BM, Khan AQ. Assessment of farmers on their knowledge regarding pesticide usage and biosafety. </a:t>
            </a:r>
            <a:r>
              <a:rPr lang="en-US" i="1" dirty="0">
                <a:latin typeface="Times New Roman" panose="02020603050405020304" pitchFamily="18" charset="0"/>
                <a:cs typeface="Times New Roman" panose="02020603050405020304" pitchFamily="18" charset="0"/>
              </a:rPr>
              <a:t>Saudi journal of biological sciences</a:t>
            </a:r>
            <a:r>
              <a:rPr lang="en-US" dirty="0">
                <a:latin typeface="Times New Roman" panose="02020603050405020304" pitchFamily="18" charset="0"/>
                <a:cs typeface="Times New Roman" panose="02020603050405020304" pitchFamily="18" charset="0"/>
              </a:rPr>
              <a:t>. 2019;26(7):1903-1910.</a:t>
            </a:r>
          </a:p>
          <a:p>
            <a:pPr marL="342900" indent="-342900" algn="just">
              <a:lnSpc>
                <a:spcPct val="150000"/>
              </a:lnSpc>
              <a:buFont typeface="+mj-lt"/>
              <a:buAutoNum type="arabicPeriod" startAt="24"/>
            </a:pPr>
            <a:r>
              <a:rPr lang="en-US" dirty="0" err="1">
                <a:latin typeface="Times New Roman" panose="02020603050405020304" pitchFamily="18" charset="0"/>
                <a:cs typeface="Times New Roman" panose="02020603050405020304" pitchFamily="18" charset="0"/>
              </a:rPr>
              <a:t>Hailay</a:t>
            </a:r>
            <a:r>
              <a:rPr lang="en-US" dirty="0">
                <a:latin typeface="Times New Roman" panose="02020603050405020304" pitchFamily="18" charset="0"/>
                <a:cs typeface="Times New Roman" panose="02020603050405020304" pitchFamily="18" charset="0"/>
              </a:rPr>
              <a:t> AG, </a:t>
            </a:r>
            <a:r>
              <a:rPr lang="en-US" dirty="0" err="1">
                <a:latin typeface="Times New Roman" panose="02020603050405020304" pitchFamily="18" charset="0"/>
                <a:cs typeface="Times New Roman" panose="02020603050405020304" pitchFamily="18" charset="0"/>
              </a:rPr>
              <a:t>KifleW</a:t>
            </a:r>
            <a:r>
              <a:rPr lang="en-US" dirty="0">
                <a:latin typeface="Times New Roman" panose="02020603050405020304" pitchFamily="18" charset="0"/>
                <a:cs typeface="Times New Roman" panose="02020603050405020304" pitchFamily="18" charset="0"/>
              </a:rPr>
              <a:t>, Desalegn M, Lillian M. Farmers Knowledge, Attitudes, Practices and Health Problems Associated with Pesticide Use in Rural Irrigation Villages, Southwest Ethiopia. </a:t>
            </a:r>
            <a:r>
              <a:rPr lang="en-US" i="1" dirty="0" err="1">
                <a:latin typeface="Times New Roman" panose="02020603050405020304" pitchFamily="18" charset="0"/>
                <a:cs typeface="Times New Roman" panose="02020603050405020304" pitchFamily="18" charset="0"/>
              </a:rPr>
              <a:t>PLoS</a:t>
            </a:r>
            <a:r>
              <a:rPr lang="en-US" i="1" dirty="0">
                <a:latin typeface="Times New Roman" panose="02020603050405020304" pitchFamily="18" charset="0"/>
                <a:cs typeface="Times New Roman" panose="02020603050405020304" pitchFamily="18" charset="0"/>
              </a:rPr>
              <a:t> ONE</a:t>
            </a:r>
            <a:r>
              <a:rPr lang="en-US" dirty="0">
                <a:latin typeface="Times New Roman" panose="02020603050405020304" pitchFamily="18" charset="0"/>
                <a:cs typeface="Times New Roman" panose="02020603050405020304" pitchFamily="18" charset="0"/>
              </a:rPr>
              <a:t>. 2016;11(9):1-13.</a:t>
            </a:r>
          </a:p>
          <a:p>
            <a:pPr marL="342900" indent="-342900" algn="just">
              <a:lnSpc>
                <a:spcPct val="150000"/>
              </a:lnSpc>
              <a:buFont typeface="+mj-lt"/>
              <a:buAutoNum type="arabicPeriod" startAt="24"/>
            </a:pPr>
            <a:r>
              <a:rPr lang="en-US" dirty="0">
                <a:latin typeface="Times New Roman" panose="02020603050405020304" pitchFamily="18" charset="0"/>
                <a:cs typeface="Times New Roman" panose="02020603050405020304" pitchFamily="18" charset="0"/>
              </a:rPr>
              <a:t>Ricco M, </a:t>
            </a:r>
            <a:r>
              <a:rPr lang="en-US" dirty="0" err="1">
                <a:latin typeface="Times New Roman" panose="02020603050405020304" pitchFamily="18" charset="0"/>
                <a:cs typeface="Times New Roman" panose="02020603050405020304" pitchFamily="18" charset="0"/>
              </a:rPr>
              <a:t>Vezzosi</a:t>
            </a:r>
            <a:r>
              <a:rPr lang="en-US" dirty="0">
                <a:latin typeface="Times New Roman" panose="02020603050405020304" pitchFamily="18" charset="0"/>
                <a:cs typeface="Times New Roman" panose="02020603050405020304" pitchFamily="18" charset="0"/>
              </a:rPr>
              <a:t> L, </a:t>
            </a:r>
            <a:r>
              <a:rPr lang="en-US" dirty="0" err="1">
                <a:latin typeface="Times New Roman" panose="02020603050405020304" pitchFamily="18" charset="0"/>
                <a:cs typeface="Times New Roman" panose="02020603050405020304" pitchFamily="18" charset="0"/>
              </a:rPr>
              <a:t>Gualerzi</a:t>
            </a:r>
            <a:r>
              <a:rPr lang="en-US" dirty="0">
                <a:latin typeface="Times New Roman" panose="02020603050405020304" pitchFamily="18" charset="0"/>
                <a:cs typeface="Times New Roman" panose="02020603050405020304" pitchFamily="18" charset="0"/>
              </a:rPr>
              <a:t> G. Health and safety of pesticide applicators in a high income agricultural setting: a knowledge, attitude, practice, and toxicity study from North-Eastern Italy. </a:t>
            </a:r>
            <a:r>
              <a:rPr lang="en-US" i="1" dirty="0">
                <a:latin typeface="Times New Roman" panose="02020603050405020304" pitchFamily="18" charset="0"/>
                <a:cs typeface="Times New Roman" panose="02020603050405020304" pitchFamily="18" charset="0"/>
              </a:rPr>
              <a:t>Journal of Preventive Medicine and Hygiene </a:t>
            </a:r>
            <a:r>
              <a:rPr lang="en-US" dirty="0">
                <a:latin typeface="Times New Roman" panose="02020603050405020304" pitchFamily="18" charset="0"/>
                <a:cs typeface="Times New Roman" panose="02020603050405020304" pitchFamily="18" charset="0"/>
              </a:rPr>
              <a:t>. 2018;59(3):E200-E211. </a:t>
            </a:r>
          </a:p>
        </p:txBody>
      </p:sp>
      <p:sp>
        <p:nvSpPr>
          <p:cNvPr id="4" name="Slide Number Placeholder 3">
            <a:extLst>
              <a:ext uri="{FF2B5EF4-FFF2-40B4-BE49-F238E27FC236}">
                <a16:creationId xmlns:a16="http://schemas.microsoft.com/office/drawing/2014/main" id="{C556C58F-54D9-46DD-BF61-3877CF4FF72D}"/>
              </a:ext>
            </a:extLst>
          </p:cNvPr>
          <p:cNvSpPr>
            <a:spLocks noGrp="1"/>
          </p:cNvSpPr>
          <p:nvPr>
            <p:ph type="sldNum" sz="quarter" idx="12"/>
          </p:nvPr>
        </p:nvSpPr>
        <p:spPr/>
        <p:txBody>
          <a:bodyPr/>
          <a:lstStyle/>
          <a:p>
            <a:fld id="{5C3758DD-7464-4C44-B2F3-87DB7CD533DE}" type="slidenum">
              <a:rPr lang="en-IN" smtClean="0"/>
              <a:pPr/>
              <a:t>63</a:t>
            </a:fld>
            <a:endParaRPr lang="en-IN"/>
          </a:p>
        </p:txBody>
      </p:sp>
    </p:spTree>
    <p:extLst>
      <p:ext uri="{BB962C8B-B14F-4D97-AF65-F5344CB8AC3E}">
        <p14:creationId xmlns:p14="http://schemas.microsoft.com/office/powerpoint/2010/main" val="37230361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8F7758-32ED-41C9-B838-42BA1D49646D}"/>
              </a:ext>
            </a:extLst>
          </p:cNvPr>
          <p:cNvSpPr txBox="1"/>
          <p:nvPr/>
        </p:nvSpPr>
        <p:spPr>
          <a:xfrm>
            <a:off x="263769" y="238873"/>
            <a:ext cx="11402367" cy="3366563"/>
          </a:xfrm>
          <a:prstGeom prst="rect">
            <a:avLst/>
          </a:prstGeom>
          <a:noFill/>
        </p:spPr>
        <p:txBody>
          <a:bodyPr wrap="square">
            <a:spAutoFit/>
          </a:bodyPr>
          <a:lstStyle/>
          <a:p>
            <a:pPr marL="342900" indent="-342900">
              <a:lnSpc>
                <a:spcPct val="150000"/>
              </a:lnSpc>
              <a:buFont typeface="+mj-lt"/>
              <a:buAutoNum type="arabicPeriod" startAt="30"/>
            </a:pPr>
            <a:r>
              <a:rPr lang="en-US" b="0" i="0" dirty="0" err="1">
                <a:solidFill>
                  <a:srgbClr val="212121"/>
                </a:solidFill>
                <a:effectLst/>
                <a:latin typeface="Times New Roman" panose="02020603050405020304" pitchFamily="18" charset="0"/>
                <a:cs typeface="Times New Roman" panose="02020603050405020304" pitchFamily="18" charset="0"/>
              </a:rPr>
              <a:t>Zyoud</a:t>
            </a:r>
            <a:r>
              <a:rPr lang="en-US" b="0" i="0" dirty="0">
                <a:solidFill>
                  <a:srgbClr val="212121"/>
                </a:solidFill>
                <a:effectLst/>
                <a:latin typeface="Times New Roman" panose="02020603050405020304" pitchFamily="18" charset="0"/>
                <a:cs typeface="Times New Roman" panose="02020603050405020304" pitchFamily="18" charset="0"/>
              </a:rPr>
              <a:t> SH, </a:t>
            </a:r>
            <a:r>
              <a:rPr lang="en-US" b="0" i="0" dirty="0" err="1">
                <a:solidFill>
                  <a:srgbClr val="212121"/>
                </a:solidFill>
                <a:effectLst/>
                <a:latin typeface="Times New Roman" panose="02020603050405020304" pitchFamily="18" charset="0"/>
                <a:cs typeface="Times New Roman" panose="02020603050405020304" pitchFamily="18" charset="0"/>
              </a:rPr>
              <a:t>Sawalha</a:t>
            </a:r>
            <a:r>
              <a:rPr lang="en-US" b="0" i="0" dirty="0">
                <a:solidFill>
                  <a:srgbClr val="212121"/>
                </a:solidFill>
                <a:effectLst/>
                <a:latin typeface="Times New Roman" panose="02020603050405020304" pitchFamily="18" charset="0"/>
                <a:cs typeface="Times New Roman" panose="02020603050405020304" pitchFamily="18" charset="0"/>
              </a:rPr>
              <a:t> AF, </a:t>
            </a:r>
            <a:r>
              <a:rPr lang="en-US" b="0" i="0" dirty="0" err="1">
                <a:solidFill>
                  <a:srgbClr val="212121"/>
                </a:solidFill>
                <a:effectLst/>
                <a:latin typeface="Times New Roman" panose="02020603050405020304" pitchFamily="18" charset="0"/>
                <a:cs typeface="Times New Roman" panose="02020603050405020304" pitchFamily="18" charset="0"/>
              </a:rPr>
              <a:t>Sweileh</a:t>
            </a:r>
            <a:r>
              <a:rPr lang="en-US" b="0" i="0" dirty="0">
                <a:solidFill>
                  <a:srgbClr val="212121"/>
                </a:solidFill>
                <a:effectLst/>
                <a:latin typeface="Times New Roman" panose="02020603050405020304" pitchFamily="18" charset="0"/>
                <a:cs typeface="Times New Roman" panose="02020603050405020304" pitchFamily="18" charset="0"/>
              </a:rPr>
              <a:t> WM et al., Knowledge and practices of pesticide use among farm workers in the West</a:t>
            </a:r>
            <a:r>
              <a:rPr lang="en-US" dirty="0">
                <a:solidFill>
                  <a:srgbClr val="212121"/>
                </a:solidFill>
                <a:latin typeface="Times New Roman" panose="02020603050405020304" pitchFamily="18" charset="0"/>
                <a:cs typeface="Times New Roman" panose="02020603050405020304" pitchFamily="18" charset="0"/>
              </a:rPr>
              <a:t> </a:t>
            </a:r>
            <a:r>
              <a:rPr lang="en-US" b="0" i="0" dirty="0">
                <a:solidFill>
                  <a:srgbClr val="212121"/>
                </a:solidFill>
                <a:effectLst/>
                <a:latin typeface="Times New Roman" panose="02020603050405020304" pitchFamily="18" charset="0"/>
                <a:cs typeface="Times New Roman" panose="02020603050405020304" pitchFamily="18" charset="0"/>
              </a:rPr>
              <a:t>Bank, Palestine: safety implications. </a:t>
            </a:r>
            <a:r>
              <a:rPr lang="en-US" b="0" i="1" dirty="0">
                <a:solidFill>
                  <a:srgbClr val="212121"/>
                </a:solidFill>
                <a:effectLst/>
                <a:latin typeface="Times New Roman" panose="02020603050405020304" pitchFamily="18" charset="0"/>
                <a:cs typeface="Times New Roman" panose="02020603050405020304" pitchFamily="18" charset="0"/>
              </a:rPr>
              <a:t>Environmental Health and Preventive Medicine</a:t>
            </a:r>
            <a:r>
              <a:rPr lang="en-US" dirty="0">
                <a:solidFill>
                  <a:srgbClr val="212121"/>
                </a:solidFill>
                <a:latin typeface="Times New Roman" panose="02020603050405020304" pitchFamily="18" charset="0"/>
                <a:cs typeface="Times New Roman" panose="02020603050405020304" pitchFamily="18" charset="0"/>
              </a:rPr>
              <a:t>. 2010;</a:t>
            </a:r>
            <a:r>
              <a:rPr lang="en-US" b="0" i="0" dirty="0">
                <a:solidFill>
                  <a:srgbClr val="212121"/>
                </a:solidFill>
                <a:effectLst/>
                <a:latin typeface="Times New Roman" panose="02020603050405020304" pitchFamily="18" charset="0"/>
                <a:cs typeface="Times New Roman" panose="02020603050405020304" pitchFamily="18" charset="0"/>
              </a:rPr>
              <a:t>15(4):252–261.</a:t>
            </a:r>
            <a:endParaRPr lang="en-IN" b="0" i="0" dirty="0">
              <a:solidFill>
                <a:srgbClr val="212121"/>
              </a:solidFill>
              <a:effectLst/>
              <a:latin typeface="Times New Roman" panose="02020603050405020304" pitchFamily="18" charset="0"/>
              <a:cs typeface="Times New Roman" panose="02020603050405020304" pitchFamily="18" charset="0"/>
            </a:endParaRPr>
          </a:p>
          <a:p>
            <a:pPr marL="342900" indent="-342900">
              <a:lnSpc>
                <a:spcPct val="150000"/>
              </a:lnSpc>
              <a:buFont typeface="+mj-lt"/>
              <a:buAutoNum type="arabicPeriod" startAt="30"/>
            </a:pPr>
            <a:r>
              <a:rPr lang="en-IN" b="0" i="0" dirty="0" err="1">
                <a:solidFill>
                  <a:srgbClr val="212121"/>
                </a:solidFill>
                <a:effectLst/>
                <a:latin typeface="Times New Roman" panose="02020603050405020304" pitchFamily="18" charset="0"/>
                <a:cs typeface="Times New Roman" panose="02020603050405020304" pitchFamily="18" charset="0"/>
              </a:rPr>
              <a:t>Lekei</a:t>
            </a:r>
            <a:r>
              <a:rPr lang="en-IN" b="0" i="0" dirty="0">
                <a:solidFill>
                  <a:srgbClr val="212121"/>
                </a:solidFill>
                <a:effectLst/>
                <a:latin typeface="Times New Roman" panose="02020603050405020304" pitchFamily="18" charset="0"/>
                <a:cs typeface="Times New Roman" panose="02020603050405020304" pitchFamily="18" charset="0"/>
              </a:rPr>
              <a:t> E, </a:t>
            </a:r>
            <a:r>
              <a:rPr lang="en-IN" b="0" i="0" dirty="0" err="1">
                <a:solidFill>
                  <a:srgbClr val="212121"/>
                </a:solidFill>
                <a:effectLst/>
                <a:latin typeface="Times New Roman" panose="02020603050405020304" pitchFamily="18" charset="0"/>
                <a:cs typeface="Times New Roman" panose="02020603050405020304" pitchFamily="18" charset="0"/>
              </a:rPr>
              <a:t>Ngowi</a:t>
            </a:r>
            <a:r>
              <a:rPr lang="en-IN" b="0" i="0" dirty="0">
                <a:solidFill>
                  <a:srgbClr val="212121"/>
                </a:solidFill>
                <a:effectLst/>
                <a:latin typeface="Times New Roman" panose="02020603050405020304" pitchFamily="18" charset="0"/>
                <a:cs typeface="Times New Roman" panose="02020603050405020304" pitchFamily="18" charset="0"/>
              </a:rPr>
              <a:t> AV, London L. Hospital-based surveillance for acute pesticide poisoning caused by neurotoxic and other pesticides in Tanzania. </a:t>
            </a:r>
            <a:r>
              <a:rPr lang="en-IN" b="0" i="1" dirty="0">
                <a:solidFill>
                  <a:srgbClr val="212121"/>
                </a:solidFill>
                <a:effectLst/>
                <a:latin typeface="Times New Roman" panose="02020603050405020304" pitchFamily="18" charset="0"/>
                <a:cs typeface="Times New Roman" panose="02020603050405020304" pitchFamily="18" charset="0"/>
              </a:rPr>
              <a:t>Neurotoxicology</a:t>
            </a:r>
            <a:r>
              <a:rPr lang="en-IN" b="0" i="0" dirty="0">
                <a:solidFill>
                  <a:srgbClr val="212121"/>
                </a:solidFill>
                <a:effectLst/>
                <a:latin typeface="Times New Roman" panose="02020603050405020304" pitchFamily="18" charset="0"/>
                <a:cs typeface="Times New Roman" panose="02020603050405020304" pitchFamily="18" charset="0"/>
              </a:rPr>
              <a:t>. 2014;45(5):318-326. </a:t>
            </a:r>
          </a:p>
          <a:p>
            <a:pPr marL="342900" indent="-342900">
              <a:lnSpc>
                <a:spcPct val="150000"/>
              </a:lnSpc>
              <a:buFont typeface="+mj-lt"/>
              <a:buAutoNum type="arabicPeriod" startAt="30"/>
            </a:pPr>
            <a:r>
              <a:rPr lang="en-IN" b="0" i="0" dirty="0">
                <a:solidFill>
                  <a:srgbClr val="212121"/>
                </a:solidFill>
                <a:effectLst/>
                <a:latin typeface="Times New Roman" panose="02020603050405020304" pitchFamily="18" charset="0"/>
                <a:cs typeface="Times New Roman" panose="02020603050405020304" pitchFamily="18" charset="0"/>
              </a:rPr>
              <a:t>Kumar MS, </a:t>
            </a:r>
            <a:r>
              <a:rPr lang="en-IN" b="0" i="0" dirty="0" err="1">
                <a:solidFill>
                  <a:srgbClr val="212121"/>
                </a:solidFill>
                <a:effectLst/>
                <a:latin typeface="Times New Roman" panose="02020603050405020304" pitchFamily="18" charset="0"/>
                <a:cs typeface="Times New Roman" panose="02020603050405020304" pitchFamily="18" charset="0"/>
              </a:rPr>
              <a:t>Kuppast</a:t>
            </a:r>
            <a:r>
              <a:rPr lang="en-IN" b="0" i="0" dirty="0">
                <a:solidFill>
                  <a:srgbClr val="212121"/>
                </a:solidFill>
                <a:effectLst/>
                <a:latin typeface="Times New Roman" panose="02020603050405020304" pitchFamily="18" charset="0"/>
                <a:cs typeface="Times New Roman" panose="02020603050405020304" pitchFamily="18" charset="0"/>
              </a:rPr>
              <a:t> LJ, </a:t>
            </a:r>
            <a:r>
              <a:rPr lang="en-IN" b="0" i="0" dirty="0" err="1">
                <a:solidFill>
                  <a:srgbClr val="212121"/>
                </a:solidFill>
                <a:effectLst/>
                <a:latin typeface="Times New Roman" panose="02020603050405020304" pitchFamily="18" charset="0"/>
                <a:cs typeface="Times New Roman" panose="02020603050405020304" pitchFamily="18" charset="0"/>
              </a:rPr>
              <a:t>Mankani</a:t>
            </a:r>
            <a:r>
              <a:rPr lang="en-IN" b="0" i="0" dirty="0">
                <a:solidFill>
                  <a:srgbClr val="212121"/>
                </a:solidFill>
                <a:effectLst/>
                <a:latin typeface="Times New Roman" panose="02020603050405020304" pitchFamily="18" charset="0"/>
                <a:cs typeface="Times New Roman" panose="02020603050405020304" pitchFamily="18" charset="0"/>
              </a:rPr>
              <a:t> KL, Prakash KC, </a:t>
            </a:r>
            <a:r>
              <a:rPr lang="en-IN" b="0" i="0" dirty="0" err="1">
                <a:solidFill>
                  <a:srgbClr val="212121"/>
                </a:solidFill>
                <a:effectLst/>
                <a:latin typeface="Times New Roman" panose="02020603050405020304" pitchFamily="18" charset="0"/>
                <a:cs typeface="Times New Roman" panose="02020603050405020304" pitchFamily="18" charset="0"/>
              </a:rPr>
              <a:t>Veershekar</a:t>
            </a:r>
            <a:r>
              <a:rPr lang="en-IN" b="0" i="0" dirty="0">
                <a:solidFill>
                  <a:srgbClr val="212121"/>
                </a:solidFill>
                <a:effectLst/>
                <a:latin typeface="Times New Roman" panose="02020603050405020304" pitchFamily="18" charset="0"/>
                <a:cs typeface="Times New Roman" panose="02020603050405020304" pitchFamily="18" charset="0"/>
              </a:rPr>
              <a:t> T, and </a:t>
            </a:r>
            <a:r>
              <a:rPr lang="en-IN" b="0" i="0" dirty="0" err="1">
                <a:solidFill>
                  <a:srgbClr val="212121"/>
                </a:solidFill>
                <a:effectLst/>
                <a:latin typeface="Times New Roman" panose="02020603050405020304" pitchFamily="18" charset="0"/>
                <a:cs typeface="Times New Roman" panose="02020603050405020304" pitchFamily="18" charset="0"/>
              </a:rPr>
              <a:t>Shekkashavali</a:t>
            </a:r>
            <a:r>
              <a:rPr lang="en-IN" b="0" i="0" dirty="0">
                <a:solidFill>
                  <a:srgbClr val="212121"/>
                </a:solidFill>
                <a:effectLst/>
                <a:latin typeface="Times New Roman" panose="02020603050405020304" pitchFamily="18" charset="0"/>
                <a:cs typeface="Times New Roman" panose="02020603050405020304" pitchFamily="18" charset="0"/>
              </a:rPr>
              <a:t>, Use and awareness of pesticides in </a:t>
            </a:r>
            <a:r>
              <a:rPr lang="en-IN" b="0" i="0" dirty="0" err="1">
                <a:solidFill>
                  <a:srgbClr val="212121"/>
                </a:solidFill>
                <a:effectLst/>
                <a:latin typeface="Times New Roman" panose="02020603050405020304" pitchFamily="18" charset="0"/>
                <a:cs typeface="Times New Roman" panose="02020603050405020304" pitchFamily="18" charset="0"/>
              </a:rPr>
              <a:t>Malnad</a:t>
            </a:r>
            <a:r>
              <a:rPr lang="en-IN" b="0" i="0" dirty="0">
                <a:solidFill>
                  <a:srgbClr val="212121"/>
                </a:solidFill>
                <a:effectLst/>
                <a:latin typeface="Times New Roman" panose="02020603050405020304" pitchFamily="18" charset="0"/>
                <a:cs typeface="Times New Roman" panose="02020603050405020304" pitchFamily="18" charset="0"/>
              </a:rPr>
              <a:t> Region OF Karnataka, </a:t>
            </a:r>
            <a:r>
              <a:rPr lang="en-IN" b="0" i="1" dirty="0">
                <a:solidFill>
                  <a:srgbClr val="212121"/>
                </a:solidFill>
                <a:effectLst/>
                <a:latin typeface="Times New Roman" panose="02020603050405020304" pitchFamily="18" charset="0"/>
                <a:cs typeface="Times New Roman" panose="02020603050405020304" pitchFamily="18" charset="0"/>
              </a:rPr>
              <a:t>Journal of Pharmacy Research</a:t>
            </a:r>
            <a:r>
              <a:rPr lang="en-IN" dirty="0">
                <a:solidFill>
                  <a:srgbClr val="212121"/>
                </a:solidFill>
                <a:latin typeface="Times New Roman" panose="02020603050405020304" pitchFamily="18" charset="0"/>
                <a:cs typeface="Times New Roman" panose="02020603050405020304" pitchFamily="18" charset="0"/>
              </a:rPr>
              <a:t>. 2012;</a:t>
            </a:r>
            <a:r>
              <a:rPr lang="en-IN" b="0" i="0" dirty="0">
                <a:solidFill>
                  <a:srgbClr val="212121"/>
                </a:solidFill>
                <a:effectLst/>
                <a:latin typeface="Times New Roman" panose="02020603050405020304" pitchFamily="18" charset="0"/>
                <a:cs typeface="Times New Roman" panose="02020603050405020304" pitchFamily="18" charset="0"/>
              </a:rPr>
              <a:t>5(7):3875–3877.</a:t>
            </a:r>
          </a:p>
          <a:p>
            <a:pPr marL="342900" indent="-342900">
              <a:lnSpc>
                <a:spcPct val="150000"/>
              </a:lnSpc>
              <a:buFont typeface="+mj-lt"/>
              <a:buAutoNum type="arabicPeriod" startAt="30"/>
            </a:pPr>
            <a:r>
              <a:rPr lang="en-US" dirty="0" err="1">
                <a:latin typeface="Times New Roman" panose="02020603050405020304" pitchFamily="18" charset="0"/>
                <a:cs typeface="Times New Roman" panose="02020603050405020304" pitchFamily="18" charset="0"/>
              </a:rPr>
              <a:t>Okonya</a:t>
            </a:r>
            <a:r>
              <a:rPr lang="en-US" dirty="0">
                <a:latin typeface="Times New Roman" panose="02020603050405020304" pitchFamily="18" charset="0"/>
                <a:cs typeface="Times New Roman" panose="02020603050405020304" pitchFamily="18" charset="0"/>
              </a:rPr>
              <a:t> JS, </a:t>
            </a:r>
            <a:r>
              <a:rPr lang="en-US" dirty="0" err="1">
                <a:latin typeface="Times New Roman" panose="02020603050405020304" pitchFamily="18" charset="0"/>
                <a:cs typeface="Times New Roman" panose="02020603050405020304" pitchFamily="18" charset="0"/>
              </a:rPr>
              <a:t>Kroschel</a:t>
            </a:r>
            <a:r>
              <a:rPr lang="en-US" dirty="0">
                <a:latin typeface="Times New Roman" panose="02020603050405020304" pitchFamily="18" charset="0"/>
                <a:cs typeface="Times New Roman" panose="02020603050405020304" pitchFamily="18" charset="0"/>
              </a:rPr>
              <a:t> J. A Cross-Sectional Study of Pesticide Use and Knowledge of Smallholder Potato Farmers in Uganda. </a:t>
            </a:r>
            <a:r>
              <a:rPr lang="en-US" i="1" dirty="0">
                <a:latin typeface="Times New Roman" panose="02020603050405020304" pitchFamily="18" charset="0"/>
                <a:cs typeface="Times New Roman" panose="02020603050405020304" pitchFamily="18" charset="0"/>
              </a:rPr>
              <a:t>BioMed Research International</a:t>
            </a:r>
            <a:r>
              <a:rPr lang="en-US" dirty="0">
                <a:latin typeface="Times New Roman" panose="02020603050405020304" pitchFamily="18" charset="0"/>
                <a:cs typeface="Times New Roman" panose="02020603050405020304" pitchFamily="18" charset="0"/>
              </a:rPr>
              <a:t>. 2015;2(1):759049. </a:t>
            </a:r>
          </a:p>
        </p:txBody>
      </p:sp>
      <p:sp>
        <p:nvSpPr>
          <p:cNvPr id="4" name="Slide Number Placeholder 3">
            <a:extLst>
              <a:ext uri="{FF2B5EF4-FFF2-40B4-BE49-F238E27FC236}">
                <a16:creationId xmlns:a16="http://schemas.microsoft.com/office/drawing/2014/main" id="{5EBBD985-FFB7-4348-B714-9201748C0CC5}"/>
              </a:ext>
            </a:extLst>
          </p:cNvPr>
          <p:cNvSpPr>
            <a:spLocks noGrp="1"/>
          </p:cNvSpPr>
          <p:nvPr>
            <p:ph type="sldNum" sz="quarter" idx="12"/>
          </p:nvPr>
        </p:nvSpPr>
        <p:spPr/>
        <p:txBody>
          <a:bodyPr/>
          <a:lstStyle/>
          <a:p>
            <a:fld id="{5C3758DD-7464-4C44-B2F3-87DB7CD533DE}" type="slidenum">
              <a:rPr lang="en-IN" smtClean="0"/>
              <a:pPr/>
              <a:t>64</a:t>
            </a:fld>
            <a:endParaRPr lang="en-IN"/>
          </a:p>
        </p:txBody>
      </p:sp>
    </p:spTree>
    <p:extLst>
      <p:ext uri="{BB962C8B-B14F-4D97-AF65-F5344CB8AC3E}">
        <p14:creationId xmlns:p14="http://schemas.microsoft.com/office/powerpoint/2010/main" val="3930084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889" y="0"/>
            <a:ext cx="11958221" cy="6690550"/>
          </a:xfrm>
          <a:prstGeom prst="rect">
            <a:avLst/>
          </a:prstGeom>
          <a:noFill/>
        </p:spPr>
        <p:txBody>
          <a:bodyPr wrap="square" rtlCol="0">
            <a:spAutoFit/>
          </a:bodyPr>
          <a:lstStyle/>
          <a:p>
            <a:pPr algn="ctr">
              <a:lnSpc>
                <a:spcPct val="150000"/>
              </a:lnSpc>
            </a:pPr>
            <a:r>
              <a:rPr lang="en-US" b="1" u="sng" dirty="0">
                <a:latin typeface="Times New Roman" panose="02020603050405020304" pitchFamily="18" charset="0"/>
                <a:cs typeface="Times New Roman" pitchFamily="18" charset="0"/>
              </a:rPr>
              <a:t>NEED OF THE STUDY</a:t>
            </a:r>
          </a:p>
          <a:p>
            <a:pPr marL="285750" indent="-285750" algn="just">
              <a:lnSpc>
                <a:spcPct val="150000"/>
              </a:lnSpc>
              <a:buFont typeface="Arial" panose="020B0604020202020204" pitchFamily="34" charset="0"/>
              <a:buChar char="•"/>
            </a:pPr>
            <a:r>
              <a:rPr lang="en-US" b="0" i="0" u="none" strike="noStrike" baseline="0" dirty="0">
                <a:solidFill>
                  <a:srgbClr val="000000"/>
                </a:solidFill>
                <a:latin typeface="Times New Roman" panose="02020603050405020304" pitchFamily="18" charset="0"/>
                <a:cs typeface="Times New Roman" panose="02020603050405020304" pitchFamily="18" charset="0"/>
              </a:rPr>
              <a:t>Pesticides are chemicals compounds used for deterring, destroying or controlling any pest (includes </a:t>
            </a:r>
            <a:r>
              <a:rPr lang="en-US" b="0" i="0" dirty="0">
                <a:solidFill>
                  <a:srgbClr val="333333"/>
                </a:solidFill>
                <a:effectLst/>
                <a:latin typeface="Times New Roman" panose="02020603050405020304" pitchFamily="18" charset="0"/>
                <a:cs typeface="Times New Roman" panose="02020603050405020304" pitchFamily="18" charset="0"/>
              </a:rPr>
              <a:t>insects, rodents, fungi and weeds)</a:t>
            </a:r>
            <a:r>
              <a:rPr lang="en-US" b="0" i="0" u="none" strike="noStrike" baseline="0" dirty="0">
                <a:solidFill>
                  <a:srgbClr val="000000"/>
                </a:solidFill>
                <a:latin typeface="Times New Roman" panose="02020603050405020304" pitchFamily="18" charset="0"/>
                <a:cs typeface="Times New Roman" panose="02020603050405020304" pitchFamily="18" charset="0"/>
              </a:rPr>
              <a:t> causing harm.</a:t>
            </a:r>
            <a:r>
              <a:rPr lang="en-US" b="0" i="0" u="none" strike="noStrike" baseline="30000" dirty="0">
                <a:latin typeface="Times New Roman" panose="02020603050405020304" pitchFamily="18" charset="0"/>
                <a:cs typeface="Times New Roman" panose="02020603050405020304" pitchFamily="18" charset="0"/>
              </a:rPr>
              <a:t>[</a:t>
            </a:r>
            <a:r>
              <a:rPr lang="en-US" baseline="30000" dirty="0">
                <a:latin typeface="Times New Roman" panose="02020603050405020304" pitchFamily="18" charset="0"/>
                <a:cs typeface="Times New Roman" panose="02020603050405020304" pitchFamily="18" charset="0"/>
              </a:rPr>
              <a:t>15,16</a:t>
            </a:r>
            <a:r>
              <a:rPr lang="en-US" b="0" i="0" u="none" strike="noStrike" baseline="30000" dirty="0">
                <a:latin typeface="Times New Roman" panose="02020603050405020304" pitchFamily="18" charset="0"/>
                <a:cs typeface="Times New Roman" panose="02020603050405020304" pitchFamily="18" charset="0"/>
              </a:rPr>
              <a:t>] </a:t>
            </a:r>
            <a:r>
              <a:rPr lang="en-US" sz="1800" dirty="0">
                <a:solidFill>
                  <a:srgbClr val="000000"/>
                </a:solidFill>
                <a:effectLst/>
                <a:latin typeface="Times New Roman" panose="02020603050405020304" pitchFamily="18" charset="0"/>
                <a:ea typeface="Calibri" panose="020F0502020204030204" pitchFamily="34" charset="0"/>
              </a:rPr>
              <a:t>The frequent usage of pesticide depends upon the area, type of crops for cultivation and the season of their growth. </a:t>
            </a:r>
          </a:p>
          <a:p>
            <a:pPr marL="285750" indent="-285750" algn="just">
              <a:lnSpc>
                <a:spcPct val="150000"/>
              </a:lnSpc>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A  higher proportion of pesticide poisoning and death occur in developing countries because of  inadequate occupational safety standards, lack of use of Personal Protective Equipment (PPE), inadequate hygiene, illiteracy, and insufficient knowledge of pesticide </a:t>
            </a:r>
            <a:r>
              <a:rPr lang="en-IN" dirty="0">
                <a:solidFill>
                  <a:srgbClr val="000000"/>
                </a:solidFill>
                <a:latin typeface="Times New Roman" panose="02020603050405020304" pitchFamily="18" charset="0"/>
                <a:cs typeface="Times New Roman" panose="02020603050405020304" pitchFamily="18" charset="0"/>
              </a:rPr>
              <a:t>hazards.</a:t>
            </a:r>
            <a:r>
              <a:rPr lang="en-US" dirty="0">
                <a:solidFill>
                  <a:srgbClr val="000000"/>
                </a:solidFill>
                <a:latin typeface="Times New Roman" panose="02020603050405020304" pitchFamily="18" charset="0"/>
                <a:cs typeface="Times New Roman" panose="02020603050405020304" pitchFamily="18" charset="0"/>
              </a:rPr>
              <a:t> </a:t>
            </a:r>
          </a:p>
          <a:p>
            <a:pPr marL="285750" indent="-285750" algn="just">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According to WHO, “Pesticides use causes 3.5 to 5 million acute poisonings a year with roughly 20,000 workers dying from exposure every year”, most of them in </a:t>
            </a:r>
            <a:r>
              <a:rPr lang="en-IN" dirty="0">
                <a:latin typeface="Times New Roman" panose="02020603050405020304" pitchFamily="18" charset="0"/>
                <a:cs typeface="Times New Roman" panose="02020603050405020304" pitchFamily="18" charset="0"/>
              </a:rPr>
              <a:t>developing countries.</a:t>
            </a:r>
            <a:r>
              <a:rPr lang="en-US" dirty="0">
                <a:solidFill>
                  <a:srgbClr val="000000"/>
                </a:solidFill>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Many developing countries do </a:t>
            </a:r>
            <a:r>
              <a:rPr lang="en-US" dirty="0">
                <a:latin typeface="Times New Roman" panose="02020603050405020304" pitchFamily="18" charset="0"/>
                <a:cs typeface="Times New Roman" panose="02020603050405020304" pitchFamily="18" charset="0"/>
              </a:rPr>
              <a:t>not have effective monitoring systems to assess the extent of pesticide poisoning and the majority of cases were unreported.</a:t>
            </a:r>
            <a:r>
              <a:rPr lang="en-US" baseline="30000" dirty="0">
                <a:latin typeface="Times New Roman" panose="02020603050405020304" pitchFamily="18" charset="0"/>
                <a:cs typeface="Times New Roman" panose="02020603050405020304" pitchFamily="18" charset="0"/>
              </a:rPr>
              <a:t>[17] </a:t>
            </a:r>
            <a:r>
              <a:rPr lang="en-US" dirty="0">
                <a:latin typeface="Times New Roman" panose="02020603050405020304" pitchFamily="18" charset="0"/>
                <a:cs typeface="Times New Roman" panose="02020603050405020304" pitchFamily="18" charset="0"/>
              </a:rPr>
              <a:t>Acute pesticide exposure can lead to death or serious illness.</a:t>
            </a:r>
            <a:r>
              <a:rPr lang="en-US" baseline="30000" dirty="0">
                <a:latin typeface="Times New Roman" panose="02020603050405020304" pitchFamily="18" charset="0"/>
                <a:cs typeface="Times New Roman" panose="02020603050405020304" pitchFamily="18" charset="0"/>
              </a:rPr>
              <a:t>[18-20] </a:t>
            </a:r>
            <a:endParaRPr lang="en-US"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awareness regarding pesticide use and handling, behavioral responses and perceptions of health impacts among farmers may not be sufficient. Therefore, its necessary to understand the knowledge and perception of the health risks while using  pesticide and fertilizer by farmers. </a:t>
            </a:r>
          </a:p>
          <a:p>
            <a:pPr marL="285750" indent="-285750" algn="just">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These findings could help to develop and implement strategies to encourage the necessity of creating awareness of health risks, safe handling, use and disposal of pesticides and decrease the occurrence of acute pesticide poisoning  among farmers.</a:t>
            </a:r>
            <a:endParaRPr lang="en-IN" dirty="0">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4B5C420D-2A45-4903-B1E0-B440AF03239D}"/>
              </a:ext>
            </a:extLst>
          </p:cNvPr>
          <p:cNvSpPr>
            <a:spLocks noGrp="1"/>
          </p:cNvSpPr>
          <p:nvPr>
            <p:ph type="sldNum" sz="quarter" idx="12"/>
          </p:nvPr>
        </p:nvSpPr>
        <p:spPr>
          <a:xfrm>
            <a:off x="8630920" y="6488668"/>
            <a:ext cx="2743200" cy="365125"/>
          </a:xfrm>
        </p:spPr>
        <p:txBody>
          <a:bodyPr/>
          <a:lstStyle/>
          <a:p>
            <a:fld id="{5C3758DD-7464-4C44-B2F3-87DB7CD533DE}" type="slidenum">
              <a:rPr lang="en-IN" smtClean="0"/>
              <a:pPr/>
              <a:t>7</a:t>
            </a:fld>
            <a:endParaRPr lang="en-I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B1370F-29AF-4037-BA24-5F7403DAED79}"/>
              </a:ext>
            </a:extLst>
          </p:cNvPr>
          <p:cNvSpPr txBox="1"/>
          <p:nvPr/>
        </p:nvSpPr>
        <p:spPr>
          <a:xfrm>
            <a:off x="159798" y="221942"/>
            <a:ext cx="11683014" cy="6275051"/>
          </a:xfrm>
          <a:prstGeom prst="rect">
            <a:avLst/>
          </a:prstGeom>
          <a:noFill/>
        </p:spPr>
        <p:txBody>
          <a:bodyPr wrap="square" rtlCol="0">
            <a:spAutoFit/>
          </a:bodyPr>
          <a:lstStyle/>
          <a:p>
            <a:pPr algn="ctr">
              <a:lnSpc>
                <a:spcPct val="150000"/>
              </a:lnSpc>
            </a:pPr>
            <a:r>
              <a:rPr lang="en-IN" b="1" u="sng" dirty="0">
                <a:latin typeface="Times New Roman" pitchFamily="18" charset="0"/>
                <a:cs typeface="Times New Roman" pitchFamily="18" charset="0"/>
              </a:rPr>
              <a:t>AIM AND OBJECTIVES</a:t>
            </a:r>
          </a:p>
          <a:p>
            <a:pPr>
              <a:lnSpc>
                <a:spcPct val="150000"/>
              </a:lnSpc>
            </a:pPr>
            <a:endParaRPr lang="en-IN" dirty="0">
              <a:latin typeface="Times New Roman" pitchFamily="18" charset="0"/>
              <a:cs typeface="Times New Roman" pitchFamily="18" charset="0"/>
            </a:endParaRPr>
          </a:p>
          <a:p>
            <a:pPr>
              <a:lnSpc>
                <a:spcPct val="150000"/>
              </a:lnSpc>
            </a:pPr>
            <a:r>
              <a:rPr lang="en-IN" b="1" dirty="0">
                <a:latin typeface="Times New Roman" pitchFamily="18" charset="0"/>
                <a:cs typeface="Times New Roman" pitchFamily="18" charset="0"/>
              </a:rPr>
              <a:t>AIM:</a:t>
            </a:r>
          </a:p>
          <a:p>
            <a:pPr>
              <a:lnSpc>
                <a:spcPct val="150000"/>
              </a:lnSpc>
            </a:pPr>
            <a:r>
              <a:rPr lang="en-IN" dirty="0">
                <a:latin typeface="Times New Roman" pitchFamily="18" charset="0"/>
                <a:cs typeface="Times New Roman" pitchFamily="18" charset="0"/>
              </a:rPr>
              <a:t>The aim of the study is to assess</a:t>
            </a:r>
            <a:r>
              <a:rPr lang="en-US" dirty="0">
                <a:latin typeface="Times New Roman" pitchFamily="18" charset="0"/>
                <a:cs typeface="Times New Roman" pitchFamily="18" charset="0"/>
              </a:rPr>
              <a:t> the knowledge &amp; perception of health risks from pesticide using farmers in and around </a:t>
            </a:r>
            <a:r>
              <a:rPr lang="en-US" dirty="0" err="1">
                <a:latin typeface="Times New Roman" pitchFamily="18" charset="0"/>
                <a:cs typeface="Times New Roman" pitchFamily="18" charset="0"/>
              </a:rPr>
              <a:t>Namakkal</a:t>
            </a:r>
            <a:r>
              <a:rPr lang="en-US" dirty="0">
                <a:latin typeface="Times New Roman" pitchFamily="18" charset="0"/>
                <a:cs typeface="Times New Roman" pitchFamily="18" charset="0"/>
              </a:rPr>
              <a:t> district, Tamil Nadu.</a:t>
            </a:r>
          </a:p>
          <a:p>
            <a:pPr>
              <a:lnSpc>
                <a:spcPct val="150000"/>
              </a:lnSpc>
            </a:pPr>
            <a:endParaRPr lang="en-US" dirty="0">
              <a:latin typeface="Times New Roman" pitchFamily="18" charset="0"/>
              <a:cs typeface="Times New Roman" pitchFamily="18" charset="0"/>
            </a:endParaRPr>
          </a:p>
          <a:p>
            <a:pPr>
              <a:lnSpc>
                <a:spcPct val="150000"/>
              </a:lnSpc>
            </a:pPr>
            <a:r>
              <a:rPr lang="en-US" b="1" dirty="0">
                <a:latin typeface="Times New Roman" pitchFamily="18" charset="0"/>
                <a:cs typeface="Times New Roman" pitchFamily="18" charset="0"/>
              </a:rPr>
              <a:t>OBJECTIVES:</a:t>
            </a:r>
          </a:p>
          <a:p>
            <a:pPr marL="342900" indent="-342900">
              <a:lnSpc>
                <a:spcPct val="150000"/>
              </a:lnSpc>
              <a:buFont typeface="+mj-lt"/>
              <a:buAutoNum type="arabicPeriod"/>
            </a:pPr>
            <a:r>
              <a:rPr lang="en-US" dirty="0">
                <a:latin typeface="Times New Roman" pitchFamily="18" charset="0"/>
                <a:cs typeface="Times New Roman" pitchFamily="18" charset="0"/>
              </a:rPr>
              <a:t>To find out the socio-demographic data of farmers.</a:t>
            </a:r>
            <a:endParaRPr lang="en-US" b="1" dirty="0">
              <a:latin typeface="Times New Roman" pitchFamily="18" charset="0"/>
              <a:cs typeface="Times New Roman" pitchFamily="18" charset="0"/>
            </a:endParaRPr>
          </a:p>
          <a:p>
            <a:pPr marL="342900" indent="-342900">
              <a:lnSpc>
                <a:spcPct val="150000"/>
              </a:lnSpc>
              <a:buFont typeface="+mj-lt"/>
              <a:buAutoNum type="arabicPeriod"/>
            </a:pPr>
            <a:r>
              <a:rPr lang="en-US" sz="1800" b="0" i="0" u="none" strike="noStrike" baseline="0" dirty="0">
                <a:latin typeface="Times New Roman" pitchFamily="18" charset="0"/>
                <a:cs typeface="Times New Roman" pitchFamily="18" charset="0"/>
              </a:rPr>
              <a:t>To determine the </a:t>
            </a:r>
            <a:r>
              <a:rPr lang="en-US" dirty="0">
                <a:latin typeface="Times New Roman" pitchFamily="18" charset="0"/>
                <a:cs typeface="Times New Roman" pitchFamily="18" charset="0"/>
              </a:rPr>
              <a:t>pesticides usage among farmers.</a:t>
            </a:r>
            <a:r>
              <a:rPr lang="en-US" sz="1800" b="0" i="0" u="none" strike="noStrike" dirty="0">
                <a:latin typeface="Times New Roman" pitchFamily="18" charset="0"/>
                <a:cs typeface="Times New Roman" pitchFamily="18" charset="0"/>
              </a:rPr>
              <a:t> </a:t>
            </a:r>
          </a:p>
          <a:p>
            <a:pPr marL="342900" indent="-342900">
              <a:lnSpc>
                <a:spcPct val="150000"/>
              </a:lnSpc>
              <a:buFontTx/>
              <a:buAutoNum type="arabicPeriod"/>
            </a:pPr>
            <a:r>
              <a:rPr lang="en-US" sz="1800" b="0" i="0" u="none" strike="noStrike" baseline="0" dirty="0">
                <a:latin typeface="Times New Roman" pitchFamily="18" charset="0"/>
                <a:cs typeface="Times New Roman" pitchFamily="18" charset="0"/>
              </a:rPr>
              <a:t>To evaluate the protective measures taken by farmers to reduce </a:t>
            </a:r>
            <a:r>
              <a:rPr lang="en-IN" sz="1800" b="0" i="0" u="none" strike="noStrike" baseline="0" dirty="0">
                <a:latin typeface="Times New Roman" pitchFamily="18" charset="0"/>
                <a:cs typeface="Times New Roman" pitchFamily="18" charset="0"/>
              </a:rPr>
              <a:t>occupational pesticide exposure.</a:t>
            </a:r>
          </a:p>
          <a:p>
            <a:pPr marL="342900" indent="-342900" algn="l">
              <a:lnSpc>
                <a:spcPct val="150000"/>
              </a:lnSpc>
              <a:buAutoNum type="arabicPeriod"/>
            </a:pPr>
            <a:r>
              <a:rPr lang="en-US" sz="1800" b="0" i="0" u="none" strike="noStrike" baseline="0" dirty="0">
                <a:latin typeface="Times New Roman" pitchFamily="18" charset="0"/>
                <a:cs typeface="Times New Roman" pitchFamily="18" charset="0"/>
              </a:rPr>
              <a:t>To assess farmers</a:t>
            </a:r>
            <a:r>
              <a:rPr lang="en-US" sz="1800" b="0" i="0" u="none" strike="noStrike" dirty="0">
                <a:latin typeface="Times New Roman" pitchFamily="18" charset="0"/>
                <a:cs typeface="Times New Roman" pitchFamily="18" charset="0"/>
              </a:rPr>
              <a:t> </a:t>
            </a:r>
            <a:r>
              <a:rPr lang="en-US" sz="1800" b="0" i="0" u="none" strike="noStrike" baseline="0" dirty="0">
                <a:latin typeface="Times New Roman" pitchFamily="18" charset="0"/>
                <a:cs typeface="Times New Roman" pitchFamily="18" charset="0"/>
              </a:rPr>
              <a:t>practices and attitudes regarding storage,</a:t>
            </a:r>
            <a:r>
              <a:rPr lang="en-US" sz="1800" b="0" i="0" u="none" strike="noStrike" dirty="0">
                <a:latin typeface="Times New Roman" pitchFamily="18" charset="0"/>
                <a:cs typeface="Times New Roman" pitchFamily="18" charset="0"/>
              </a:rPr>
              <a:t> </a:t>
            </a:r>
            <a:r>
              <a:rPr lang="en-US" sz="1800" b="0" i="0" u="none" strike="noStrike" baseline="0" dirty="0">
                <a:latin typeface="Times New Roman" pitchFamily="18" charset="0"/>
                <a:cs typeface="Times New Roman" pitchFamily="18" charset="0"/>
              </a:rPr>
              <a:t>handling and disposal of pesticides.</a:t>
            </a:r>
          </a:p>
          <a:p>
            <a:pPr marL="342900" indent="-342900">
              <a:lnSpc>
                <a:spcPct val="150000"/>
              </a:lnSpc>
              <a:buFontTx/>
              <a:buAutoNum type="arabicPeriod"/>
            </a:pPr>
            <a:r>
              <a:rPr lang="en-US" dirty="0">
                <a:latin typeface="Times New Roman" pitchFamily="18" charset="0"/>
                <a:cs typeface="Times New Roman" pitchFamily="18" charset="0"/>
              </a:rPr>
              <a:t>To identify the</a:t>
            </a:r>
            <a:r>
              <a:rPr lang="en-US" sz="1800" b="0" i="0" u="none" strike="noStrike" baseline="0" dirty="0">
                <a:latin typeface="Times New Roman" pitchFamily="18" charset="0"/>
                <a:cs typeface="Times New Roman" pitchFamily="18" charset="0"/>
              </a:rPr>
              <a:t> experience</a:t>
            </a:r>
            <a:r>
              <a:rPr lang="en-US" sz="1800" b="0" i="0" u="none" strike="noStrike" dirty="0">
                <a:latin typeface="Times New Roman" pitchFamily="18" charset="0"/>
                <a:cs typeface="Times New Roman" pitchFamily="18" charset="0"/>
              </a:rPr>
              <a:t> of</a:t>
            </a:r>
            <a:r>
              <a:rPr lang="en-US" dirty="0">
                <a:latin typeface="Times New Roman" pitchFamily="18" charset="0"/>
                <a:cs typeface="Times New Roman" pitchFamily="18" charset="0"/>
              </a:rPr>
              <a:t> health related problems and </a:t>
            </a:r>
            <a:r>
              <a:rPr lang="en-US" sz="1800" b="0" i="0" u="none" strike="noStrike" baseline="0" dirty="0">
                <a:latin typeface="Times New Roman" pitchFamily="18" charset="0"/>
                <a:cs typeface="Times New Roman" pitchFamily="18" charset="0"/>
              </a:rPr>
              <a:t>acute pesticide poisoning</a:t>
            </a:r>
            <a:r>
              <a:rPr lang="en-US" sz="1800" b="0" i="0" u="none" strike="noStrike" dirty="0">
                <a:latin typeface="Times New Roman" pitchFamily="18" charset="0"/>
                <a:cs typeface="Times New Roman" pitchFamily="18" charset="0"/>
              </a:rPr>
              <a:t> while using pesticides in farmers.</a:t>
            </a:r>
            <a:endParaRPr lang="en-US" sz="1800" b="0" i="0" u="none" strike="noStrike" baseline="0" dirty="0">
              <a:latin typeface="Times New Roman" pitchFamily="18" charset="0"/>
              <a:cs typeface="Times New Roman" pitchFamily="18" charset="0"/>
            </a:endParaRPr>
          </a:p>
          <a:p>
            <a:pPr marL="342900" indent="-342900" algn="l">
              <a:lnSpc>
                <a:spcPct val="150000"/>
              </a:lnSpc>
              <a:buAutoNum type="arabicPeriod"/>
            </a:pPr>
            <a:r>
              <a:rPr lang="en-IN" dirty="0">
                <a:latin typeface="Times New Roman" pitchFamily="18" charset="0"/>
                <a:cs typeface="Times New Roman" pitchFamily="18" charset="0"/>
              </a:rPr>
              <a:t>To understand the knowledge and awareness about the health risks associated with the pesticide usage among the farmers and their family. </a:t>
            </a:r>
          </a:p>
          <a:p>
            <a:pPr>
              <a:lnSpc>
                <a:spcPct val="150000"/>
              </a:lnSpc>
            </a:pPr>
            <a:endParaRPr lang="en-IN" dirty="0">
              <a:latin typeface="Times New Roman" pitchFamily="18" charset="0"/>
              <a:cs typeface="Times New Roman" pitchFamily="18" charset="0"/>
            </a:endParaRPr>
          </a:p>
        </p:txBody>
      </p:sp>
      <p:sp>
        <p:nvSpPr>
          <p:cNvPr id="5" name="Slide Number Placeholder 4">
            <a:extLst>
              <a:ext uri="{FF2B5EF4-FFF2-40B4-BE49-F238E27FC236}">
                <a16:creationId xmlns:a16="http://schemas.microsoft.com/office/drawing/2014/main" id="{1A31EAFD-6B3D-4A1A-BA7F-7FEE008FE1D2}"/>
              </a:ext>
            </a:extLst>
          </p:cNvPr>
          <p:cNvSpPr>
            <a:spLocks noGrp="1"/>
          </p:cNvSpPr>
          <p:nvPr>
            <p:ph type="sldNum" sz="quarter" idx="12"/>
          </p:nvPr>
        </p:nvSpPr>
        <p:spPr/>
        <p:txBody>
          <a:bodyPr/>
          <a:lstStyle/>
          <a:p>
            <a:fld id="{5C3758DD-7464-4C44-B2F3-87DB7CD533DE}" type="slidenum">
              <a:rPr lang="en-IN" smtClean="0">
                <a:latin typeface="Times New Roman" panose="02020603050405020304" pitchFamily="18" charset="0"/>
                <a:cs typeface="Times New Roman" panose="02020603050405020304" pitchFamily="18" charset="0"/>
              </a:rPr>
              <a:pPr/>
              <a:t>8</a:t>
            </a:fld>
            <a:endParaRPr lang="en-IN">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7720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1050" y="281912"/>
            <a:ext cx="11221375" cy="5028556"/>
          </a:xfrm>
          <a:prstGeom prst="rect">
            <a:avLst/>
          </a:prstGeom>
          <a:noFill/>
        </p:spPr>
        <p:txBody>
          <a:bodyPr wrap="square" numCol="1" rtlCol="0">
            <a:spAutoFit/>
          </a:bodyPr>
          <a:lstStyle/>
          <a:p>
            <a:pPr algn="ctr">
              <a:lnSpc>
                <a:spcPct val="150000"/>
              </a:lnSpc>
            </a:pPr>
            <a:r>
              <a:rPr lang="en-US" b="1" u="sng" dirty="0">
                <a:latin typeface="Times New Roman" pitchFamily="18" charset="0"/>
                <a:cs typeface="Times New Roman" pitchFamily="18" charset="0"/>
              </a:rPr>
              <a:t>PLAN OF THE WORK</a:t>
            </a:r>
          </a:p>
          <a:p>
            <a:pPr>
              <a:lnSpc>
                <a:spcPct val="150000"/>
              </a:lnSpc>
            </a:pPr>
            <a:r>
              <a:rPr lang="en-US" dirty="0">
                <a:latin typeface="Times New Roman" pitchFamily="18" charset="0"/>
                <a:cs typeface="Times New Roman" pitchFamily="18" charset="0"/>
              </a:rPr>
              <a:t>The entire study is carried out for a period of six months and the  work was planned in four phases</a:t>
            </a:r>
          </a:p>
          <a:p>
            <a:pPr marL="285750" indent="-285750" algn="just">
              <a:lnSpc>
                <a:spcPct val="150000"/>
              </a:lnSpc>
              <a:buFont typeface="Wingdings" panose="05000000000000000000" pitchFamily="2" charset="2"/>
              <a:buChar char="Ø"/>
            </a:pPr>
            <a:r>
              <a:rPr lang="en-US" b="1" dirty="0">
                <a:latin typeface="Times New Roman" pitchFamily="18" charset="0"/>
                <a:cs typeface="Times New Roman" pitchFamily="18" charset="0"/>
              </a:rPr>
              <a:t>Phase 1</a:t>
            </a:r>
            <a:endParaRPr lang="en-US" dirty="0">
              <a:latin typeface="Times New Roman" pitchFamily="18" charset="0"/>
              <a:cs typeface="Times New Roman" pitchFamily="18" charset="0"/>
            </a:endParaRPr>
          </a:p>
          <a:p>
            <a:pPr algn="just">
              <a:lnSpc>
                <a:spcPct val="150000"/>
              </a:lnSpc>
              <a:buFont typeface="Wingdings" pitchFamily="2" charset="2"/>
              <a:buChar char="ü"/>
            </a:pPr>
            <a:r>
              <a:rPr lang="en-US" dirty="0">
                <a:latin typeface="Times New Roman" pitchFamily="18" charset="0"/>
                <a:cs typeface="Times New Roman" pitchFamily="18" charset="0"/>
              </a:rPr>
              <a:t>Initial study to identify the scope of work.</a:t>
            </a:r>
          </a:p>
          <a:p>
            <a:pPr algn="just">
              <a:lnSpc>
                <a:spcPct val="150000"/>
              </a:lnSpc>
              <a:buFont typeface="Wingdings" pitchFamily="2" charset="2"/>
              <a:buChar char="ü"/>
            </a:pPr>
            <a:r>
              <a:rPr lang="en-US" dirty="0">
                <a:latin typeface="Times New Roman" pitchFamily="18" charset="0"/>
                <a:cs typeface="Times New Roman" pitchFamily="18" charset="0"/>
              </a:rPr>
              <a:t>Literature survey.</a:t>
            </a:r>
          </a:p>
          <a:p>
            <a:pPr algn="just">
              <a:lnSpc>
                <a:spcPct val="150000"/>
              </a:lnSpc>
              <a:buFont typeface="Wingdings" pitchFamily="2" charset="2"/>
              <a:buChar char="ü"/>
            </a:pPr>
            <a:r>
              <a:rPr lang="en-US" dirty="0">
                <a:latin typeface="Times New Roman" pitchFamily="18" charset="0"/>
                <a:cs typeface="Times New Roman" pitchFamily="18" charset="0"/>
              </a:rPr>
              <a:t>Preparation of study protocol.</a:t>
            </a:r>
          </a:p>
          <a:p>
            <a:pPr marL="285750" indent="-285750" algn="just">
              <a:lnSpc>
                <a:spcPct val="150000"/>
              </a:lnSpc>
              <a:buFont typeface="Wingdings" panose="05000000000000000000" pitchFamily="2" charset="2"/>
              <a:buChar char="Ø"/>
            </a:pPr>
            <a:r>
              <a:rPr lang="en-US" b="1" dirty="0">
                <a:latin typeface="Times New Roman" pitchFamily="18" charset="0"/>
                <a:cs typeface="Times New Roman" pitchFamily="18" charset="0"/>
              </a:rPr>
              <a:t>Phase 2 </a:t>
            </a:r>
          </a:p>
          <a:p>
            <a:pPr algn="just">
              <a:lnSpc>
                <a:spcPct val="150000"/>
              </a:lnSpc>
              <a:buFont typeface="Wingdings" pitchFamily="2" charset="2"/>
              <a:buChar char="ü"/>
            </a:pPr>
            <a:r>
              <a:rPr lang="en-US" dirty="0">
                <a:latin typeface="Times New Roman" pitchFamily="18" charset="0"/>
                <a:cs typeface="Times New Roman" pitchFamily="18" charset="0"/>
              </a:rPr>
              <a:t>To prepare the questionnaire that is required for the survey.</a:t>
            </a:r>
          </a:p>
          <a:p>
            <a:pPr algn="just">
              <a:lnSpc>
                <a:spcPct val="150000"/>
              </a:lnSpc>
              <a:buFont typeface="Wingdings" pitchFamily="2" charset="2"/>
              <a:buChar char="ü"/>
            </a:pPr>
            <a:r>
              <a:rPr lang="en-US" dirty="0">
                <a:latin typeface="Times New Roman" pitchFamily="18" charset="0"/>
                <a:cs typeface="Times New Roman" pitchFamily="18" charset="0"/>
              </a:rPr>
              <a:t>Circulation of the prepared questionnaire through online for a pilot study.</a:t>
            </a:r>
          </a:p>
          <a:p>
            <a:pPr algn="just">
              <a:lnSpc>
                <a:spcPct val="150000"/>
              </a:lnSpc>
              <a:buFont typeface="Wingdings" pitchFamily="2" charset="2"/>
              <a:buChar char="ü"/>
            </a:pPr>
            <a:r>
              <a:rPr lang="en-US" dirty="0">
                <a:latin typeface="Times New Roman" pitchFamily="18" charset="0"/>
                <a:cs typeface="Times New Roman" pitchFamily="18" charset="0"/>
              </a:rPr>
              <a:t>The questionnaire was validated with necessary corrections.</a:t>
            </a:r>
          </a:p>
          <a:p>
            <a:pPr algn="just">
              <a:lnSpc>
                <a:spcPct val="150000"/>
              </a:lnSpc>
              <a:buFont typeface="Wingdings" pitchFamily="2" charset="2"/>
              <a:buChar char="ü"/>
            </a:pPr>
            <a:r>
              <a:rPr lang="en-US" dirty="0">
                <a:latin typeface="Times New Roman" pitchFamily="18" charset="0"/>
                <a:cs typeface="Times New Roman" pitchFamily="18" charset="0"/>
              </a:rPr>
              <a:t>Circulation of the questionnaire through online to the participants.</a:t>
            </a:r>
          </a:p>
          <a:p>
            <a:pPr>
              <a:lnSpc>
                <a:spcPct val="150000"/>
              </a:lnSpc>
            </a:pPr>
            <a:endParaRPr lang="en-US" dirty="0">
              <a:latin typeface="Times New Roman" pitchFamily="18" charset="0"/>
              <a:cs typeface="Times New Roman" pitchFamily="18" charset="0"/>
            </a:endParaRPr>
          </a:p>
        </p:txBody>
      </p:sp>
      <p:sp>
        <p:nvSpPr>
          <p:cNvPr id="3" name="Rectangle 2"/>
          <p:cNvSpPr/>
          <p:nvPr/>
        </p:nvSpPr>
        <p:spPr>
          <a:xfrm>
            <a:off x="5599711" y="3175085"/>
            <a:ext cx="184731" cy="458074"/>
          </a:xfrm>
          <a:prstGeom prst="rect">
            <a:avLst/>
          </a:prstGeom>
        </p:spPr>
        <p:txBody>
          <a:bodyPr wrap="none">
            <a:spAutoFit/>
          </a:bodyPr>
          <a:lstStyle/>
          <a:p>
            <a:pPr algn="just">
              <a:lnSpc>
                <a:spcPct val="150000"/>
              </a:lnSpc>
            </a:pPr>
            <a:endParaRPr lang="en-US" b="1" dirty="0">
              <a:latin typeface="Times New Roman" pitchFamily="18" charset="0"/>
              <a:cs typeface="Times New Roman" pitchFamily="18" charset="0"/>
            </a:endParaRPr>
          </a:p>
        </p:txBody>
      </p:sp>
      <p:sp>
        <p:nvSpPr>
          <p:cNvPr id="5" name="Slide Number Placeholder 4">
            <a:extLst>
              <a:ext uri="{FF2B5EF4-FFF2-40B4-BE49-F238E27FC236}">
                <a16:creationId xmlns:a16="http://schemas.microsoft.com/office/drawing/2014/main" id="{7EEC6A4F-946D-4D45-BA94-5A21776A1692}"/>
              </a:ext>
            </a:extLst>
          </p:cNvPr>
          <p:cNvSpPr>
            <a:spLocks noGrp="1"/>
          </p:cNvSpPr>
          <p:nvPr>
            <p:ph type="sldNum" sz="quarter" idx="12"/>
          </p:nvPr>
        </p:nvSpPr>
        <p:spPr/>
        <p:txBody>
          <a:bodyPr/>
          <a:lstStyle/>
          <a:p>
            <a:fld id="{5C3758DD-7464-4C44-B2F3-87DB7CD533DE}" type="slidenum">
              <a:rPr lang="en-IN" smtClean="0"/>
              <a:pPr/>
              <a:t>9</a:t>
            </a:fld>
            <a:endParaRPr lang="en-IN"/>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6536</TotalTime>
  <Words>9018</Words>
  <Application>Microsoft Office PowerPoint</Application>
  <PresentationFormat>Widescreen</PresentationFormat>
  <Paragraphs>912</Paragraphs>
  <Slides>64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64</vt:i4>
      </vt:variant>
    </vt:vector>
  </HeadingPairs>
  <TitlesOfParts>
    <vt:vector size="73" baseType="lpstr">
      <vt:lpstr>-apple-system</vt:lpstr>
      <vt:lpstr>arial</vt:lpstr>
      <vt:lpstr>arial</vt:lpstr>
      <vt:lpstr>Calibri</vt:lpstr>
      <vt:lpstr>Calibri Light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Priya Ammu</dc:creator>
  <cp:lastModifiedBy>Dr.Priya</cp:lastModifiedBy>
  <cp:revision>204</cp:revision>
  <dcterms:created xsi:type="dcterms:W3CDTF">2020-10-21T17:51:27Z</dcterms:created>
  <dcterms:modified xsi:type="dcterms:W3CDTF">2021-08-13T09:46:14Z</dcterms:modified>
</cp:coreProperties>
</file>